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hartEx2.xml" ContentType="application/vnd.ms-office.chartex+xml"/>
  <Override PartName="/ppt/charts/chartEx3.xml" ContentType="application/vnd.ms-office.chartex+xml"/>
  <Override PartName="/ppt/charts/chartEx4.xml" ContentType="application/vnd.ms-office.chartex+xml"/>
  <Override PartName="/ppt/charts/chartEx5.xml" ContentType="application/vnd.ms-office.chartex+xml"/>
  <Override PartName="/ppt/charts/chartEx6.xml" ContentType="application/vnd.ms-office.chartex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5.xml" ContentType="application/vnd.ms-office.chartcolorstyle+xml"/>
  <Override PartName="/ppt/charts/style15.xml" ContentType="application/vnd.ms-office.chartstyle+xml"/>
  <Override PartName="/ppt/charts/colors17.xml" ContentType="application/vnd.ms-office.chartcolorstyle+xml"/>
  <Override PartName="/ppt/charts/style1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16.xml" ContentType="application/vnd.ms-office.chartcolorstyle+xml"/>
  <Override PartName="/ppt/charts/style1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56" r:id="rId2"/>
    <p:sldId id="296" r:id="rId3"/>
    <p:sldId id="257" r:id="rId4"/>
    <p:sldId id="298" r:id="rId5"/>
    <p:sldId id="284" r:id="rId6"/>
    <p:sldId id="299" r:id="rId7"/>
    <p:sldId id="297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58" r:id="rId18"/>
    <p:sldId id="259" r:id="rId19"/>
    <p:sldId id="264" r:id="rId20"/>
    <p:sldId id="260" r:id="rId21"/>
    <p:sldId id="294" r:id="rId22"/>
    <p:sldId id="300" r:id="rId23"/>
    <p:sldId id="261" r:id="rId24"/>
    <p:sldId id="269" r:id="rId25"/>
    <p:sldId id="262" r:id="rId26"/>
    <p:sldId id="263" r:id="rId27"/>
    <p:sldId id="268" r:id="rId28"/>
    <p:sldId id="270" r:id="rId29"/>
    <p:sldId id="265" r:id="rId30"/>
    <p:sldId id="271" r:id="rId31"/>
    <p:sldId id="272" r:id="rId32"/>
    <p:sldId id="266" r:id="rId33"/>
    <p:sldId id="273" r:id="rId34"/>
    <p:sldId id="276" r:id="rId35"/>
    <p:sldId id="267" r:id="rId36"/>
    <p:sldId id="274" r:id="rId37"/>
    <p:sldId id="275" r:id="rId38"/>
    <p:sldId id="277" r:id="rId39"/>
    <p:sldId id="303" r:id="rId40"/>
    <p:sldId id="278" r:id="rId41"/>
    <p:sldId id="279" r:id="rId42"/>
    <p:sldId id="280" r:id="rId43"/>
    <p:sldId id="301" r:id="rId44"/>
    <p:sldId id="302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295" r:id="rId53"/>
    <p:sldId id="283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100" d="100"/>
          <a:sy n="100" d="100"/>
        </p:scale>
        <p:origin x="-168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Subakaran\Google%20Drive\MyCharityWork\CEED\CarreerGuidance-2017OL\G.C.E.%20(OL)%20Examination%202010%20-%202015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ColorStyle" Target="colors15.xml"/><Relationship Id="rId2" Type="http://schemas.microsoft.com/office/2011/relationships/chartStyle" Target="style15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ColorStyle" Target="colors17.xml"/><Relationship Id="rId2" Type="http://schemas.microsoft.com/office/2011/relationships/chartStyle" Target="style17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ColorStyle" Target="colors18.xml"/><Relationship Id="rId2" Type="http://schemas.microsoft.com/office/2011/relationships/chartStyle" Target="style18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Subakaran\Google%20Drive\MyCharityWork\CEED\CarreerGuidance-2017OL\G.C.E.%20(OL)%20Examination%202010%20-%202015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Subakaran\Google%20Drive\MyCharityWork\CEED\CarreerGuidance-2017OL\G.C.E.%20(OL)%20Examination%202010%20-%202015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Subakaran\Google%20Drive\MyCharityWork\CEED\CarreerGuidance-2017OL\G.C.E.%20(OL)%20Examination%202010%20-%202015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11.xml"/><Relationship Id="rId2" Type="http://schemas.microsoft.com/office/2011/relationships/chartStyle" Target="style11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13.xml"/><Relationship Id="rId2" Type="http://schemas.microsoft.com/office/2011/relationships/chartStyle" Target="style13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Ex4.xml.rels><?xml version="1.0" encoding="UTF-8" standalone="yes"?>
<Relationships xmlns="http://schemas.openxmlformats.org/package/2006/relationships"><Relationship Id="rId3" Type="http://schemas.microsoft.com/office/2011/relationships/chartColorStyle" Target="colors12.xml"/><Relationship Id="rId2" Type="http://schemas.microsoft.com/office/2011/relationships/chartStyle" Target="style12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Ex5.xml.rels><?xml version="1.0" encoding="UTF-8" standalone="yes"?>
<Relationships xmlns="http://schemas.openxmlformats.org/package/2006/relationships"><Relationship Id="rId3" Type="http://schemas.microsoft.com/office/2011/relationships/chartColorStyle" Target="colors14.xml"/><Relationship Id="rId2" Type="http://schemas.microsoft.com/office/2011/relationships/chartStyle" Target="style14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_rels/chartEx6.xml.rels><?xml version="1.0" encoding="UTF-8" standalone="yes"?>
<Relationships xmlns="http://schemas.openxmlformats.org/package/2006/relationships"><Relationship Id="rId3" Type="http://schemas.microsoft.com/office/2011/relationships/chartColorStyle" Target="colors16.xml"/><Relationship Id="rId2" Type="http://schemas.microsoft.com/office/2011/relationships/chartStyle" Target="style16.xml"/><Relationship Id="rId1" Type="http://schemas.openxmlformats.org/officeDocument/2006/relationships/oleObject" Target="file:///C:\Users\Subakaran\Google%20Drive\MyCharityWork\CEED\CarreerGuidance-2017OL\Analysis-OLPerfor2017Valikamam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'All (3)'!$AF$7</c:f>
              <c:strCache>
                <c:ptCount val="1"/>
                <c:pt idx="0">
                  <c:v>Jaffna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cat>
            <c:numRef>
              <c:f>'All (3)'!$AG$6:$AQ$6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'All (3)'!$AG$7:$AQ$7</c:f>
              <c:numCache>
                <c:formatCode>0%</c:formatCode>
                <c:ptCount val="11"/>
                <c:pt idx="0">
                  <c:v>0.50960000000000005</c:v>
                </c:pt>
                <c:pt idx="1">
                  <c:v>0.54900000000000004</c:v>
                </c:pt>
                <c:pt idx="2">
                  <c:v>0.54100000000000004</c:v>
                </c:pt>
                <c:pt idx="3">
                  <c:v>0.56489999999999996</c:v>
                </c:pt>
                <c:pt idx="4">
                  <c:v>0.5454</c:v>
                </c:pt>
                <c:pt idx="5" formatCode="0.00%">
                  <c:v>0.60688781386777202</c:v>
                </c:pt>
                <c:pt idx="6" formatCode="0.00%">
                  <c:v>0.57227722772277201</c:v>
                </c:pt>
                <c:pt idx="7" formatCode="0.00%">
                  <c:v>0.62166627330658497</c:v>
                </c:pt>
                <c:pt idx="8" formatCode="0.00%">
                  <c:v>0.665674130538352</c:v>
                </c:pt>
                <c:pt idx="9" formatCode="0.00%">
                  <c:v>0.64433406491856304</c:v>
                </c:pt>
                <c:pt idx="10" formatCode="0.00%">
                  <c:v>0.62592062193125997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5B3F-4813-B61B-FAAA20A2E302}"/>
            </c:ext>
          </c:extLst>
        </c:ser>
        <c:ser>
          <c:idx val="3"/>
          <c:order val="1"/>
          <c:tx>
            <c:strRef>
              <c:f>'All (3)'!$AF$10</c:f>
              <c:strCache>
                <c:ptCount val="1"/>
                <c:pt idx="0">
                  <c:v>National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cat>
            <c:numRef>
              <c:f>'All (3)'!$AG$6:$AQ$6</c:f>
              <c:numCache>
                <c:formatCode>General</c:formatCod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numCache>
            </c:numRef>
          </c:cat>
          <c:val>
            <c:numRef>
              <c:f>'All (3)'!$AG$10:$AQ$10</c:f>
              <c:numCache>
                <c:formatCode>0%</c:formatCode>
                <c:ptCount val="11"/>
                <c:pt idx="0">
                  <c:v>0.497</c:v>
                </c:pt>
                <c:pt idx="1">
                  <c:v>0.51239999999999997</c:v>
                </c:pt>
                <c:pt idx="2">
                  <c:v>0.51470000000000005</c:v>
                </c:pt>
                <c:pt idx="3">
                  <c:v>0.56799999999999995</c:v>
                </c:pt>
                <c:pt idx="4">
                  <c:v>0.52510000000000001</c:v>
                </c:pt>
                <c:pt idx="5" formatCode="0.00%">
                  <c:v>0.60567139344141596</c:v>
                </c:pt>
                <c:pt idx="6" formatCode="0.00%">
                  <c:v>0.60804275048883105</c:v>
                </c:pt>
                <c:pt idx="7" formatCode="0.00%">
                  <c:v>0.64744697856837496</c:v>
                </c:pt>
                <c:pt idx="8" formatCode="0.00%">
                  <c:v>0.66673968546522999</c:v>
                </c:pt>
                <c:pt idx="9" formatCode="0.00%">
                  <c:v>0.69022081283372605</c:v>
                </c:pt>
                <c:pt idx="10" formatCode="0.00%">
                  <c:v>0.693306590929055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5B3F-4813-B61B-FAAA20A2E3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2431232"/>
        <c:axId val="172432768"/>
      </c:lineChart>
      <c:catAx>
        <c:axId val="17243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2432768"/>
        <c:crosses val="autoZero"/>
        <c:auto val="1"/>
        <c:lblAlgn val="ctr"/>
        <c:lblOffset val="100"/>
        <c:noMultiLvlLbl val="0"/>
      </c:catAx>
      <c:valAx>
        <c:axId val="172432768"/>
        <c:scaling>
          <c:orientation val="minMax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2431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Critical Schools in terms of Number of Students NOT Qualified for either Science or Maths streams to AL in GCE OL 2017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STEM!$AD$3</c:f>
              <c:strCache>
                <c:ptCount val="1"/>
                <c:pt idx="0">
                  <c:v>UnSuccess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STEM!$AB$4:$AB$20</c:f>
              <c:strCache>
                <c:ptCount val="17"/>
                <c:pt idx="0">
                  <c:v>VICTORIA COLLEGE</c:v>
                </c:pt>
                <c:pt idx="1">
                  <c:v>MANIPAY HINDU COLLEGE</c:v>
                </c:pt>
                <c:pt idx="2">
                  <c:v>VAYAVILAN MADYA MAHA VIDYALAYAM NAVOTHYA SCHOOL</c:v>
                </c:pt>
                <c:pt idx="3">
                  <c:v>VADDU HINDU COLLEGE[NAVODAYA]</c:v>
                </c:pt>
                <c:pt idx="4">
                  <c:v>RAMANATHAN COLLEGE</c:v>
                </c:pt>
                <c:pt idx="5">
                  <c:v>VADDU CENTRAL COLLEGE</c:v>
                </c:pt>
                <c:pt idx="6">
                  <c:v>CHANKANAI SIVAPRAGASA MAHA VIDYALAYAM</c:v>
                </c:pt>
                <c:pt idx="7">
                  <c:v>UNION COLLEGE</c:v>
                </c:pt>
                <c:pt idx="8">
                  <c:v>SANDILIPAY HINDU COLLEGE</c:v>
                </c:pt>
                <c:pt idx="9">
                  <c:v>SKANDAVARODAYA COLLEGE</c:v>
                </c:pt>
                <c:pt idx="10">
                  <c:v>JAFFNA COLLEGE</c:v>
                </c:pt>
                <c:pt idx="11">
                  <c:v>ST.HENRYS COLLEGE</c:v>
                </c:pt>
                <c:pt idx="12">
                  <c:v>MAHAJANA COLLEGE</c:v>
                </c:pt>
                <c:pt idx="13">
                  <c:v>INUVIL CENTRAL COLLEGE</c:v>
                </c:pt>
                <c:pt idx="14">
                  <c:v>ILAVALAI CONVENT M.V</c:v>
                </c:pt>
                <c:pt idx="15">
                  <c:v>ARUNODAYA COLLEGE</c:v>
                </c:pt>
                <c:pt idx="16">
                  <c:v>MALLAKAM MAHA VIDYALAYAM</c:v>
                </c:pt>
              </c:strCache>
            </c:strRef>
          </c:cat>
          <c:val>
            <c:numRef>
              <c:f>STEM!$AD$4:$AD$20</c:f>
              <c:numCache>
                <c:formatCode>_(* #,##0_);_(* \(#,##0\);_(* "-"??_);_(@_)</c:formatCode>
                <c:ptCount val="17"/>
                <c:pt idx="0">
                  <c:v>109.6153846153846</c:v>
                </c:pt>
                <c:pt idx="1">
                  <c:v>84.026666666666657</c:v>
                </c:pt>
                <c:pt idx="2">
                  <c:v>83.7323076923077</c:v>
                </c:pt>
                <c:pt idx="3">
                  <c:v>77.63562753036436</c:v>
                </c:pt>
                <c:pt idx="4">
                  <c:v>75.521428571428558</c:v>
                </c:pt>
                <c:pt idx="5">
                  <c:v>73.349137931034463</c:v>
                </c:pt>
                <c:pt idx="6">
                  <c:v>72.5</c:v>
                </c:pt>
                <c:pt idx="7">
                  <c:v>70.340425531914903</c:v>
                </c:pt>
                <c:pt idx="8">
                  <c:v>60.590909090909101</c:v>
                </c:pt>
                <c:pt idx="9">
                  <c:v>60.500000000000007</c:v>
                </c:pt>
                <c:pt idx="10">
                  <c:v>60.031545741324912</c:v>
                </c:pt>
                <c:pt idx="11">
                  <c:v>56.405529953917053</c:v>
                </c:pt>
                <c:pt idx="12">
                  <c:v>55.680722891566262</c:v>
                </c:pt>
                <c:pt idx="13">
                  <c:v>54.911330049261082</c:v>
                </c:pt>
                <c:pt idx="14">
                  <c:v>53.741935483870968</c:v>
                </c:pt>
                <c:pt idx="15">
                  <c:v>52.554545454545448</c:v>
                </c:pt>
                <c:pt idx="16">
                  <c:v>49.435406698564599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A1-4685-ADDA-9679D95F3A4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6629504"/>
        <c:axId val="246651904"/>
      </c:barChart>
      <c:catAx>
        <c:axId val="246629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651904"/>
        <c:crosses val="autoZero"/>
        <c:auto val="1"/>
        <c:lblAlgn val="ctr"/>
        <c:lblOffset val="100"/>
        <c:noMultiLvlLbl val="0"/>
      </c:catAx>
      <c:valAx>
        <c:axId val="2466519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629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'SummaryVali-FailNo'!$AS$2:$AW$2</c:f>
              <c:strCache>
                <c:ptCount val="5"/>
                <c:pt idx="0">
                  <c:v>Grade A</c:v>
                </c:pt>
                <c:pt idx="1">
                  <c:v>Grade B</c:v>
                </c:pt>
                <c:pt idx="2">
                  <c:v>Grade C</c:v>
                </c:pt>
                <c:pt idx="3">
                  <c:v>Grade D</c:v>
                </c:pt>
                <c:pt idx="4">
                  <c:v>Grade E</c:v>
                </c:pt>
              </c:strCache>
            </c:strRef>
          </c:cat>
          <c:val>
            <c:numRef>
              <c:f>'SummaryVali-FailNo'!$AS$3:$AW$3</c:f>
              <c:numCache>
                <c:formatCode>General</c:formatCode>
                <c:ptCount val="5"/>
                <c:pt idx="0">
                  <c:v>12</c:v>
                </c:pt>
                <c:pt idx="1">
                  <c:v>13</c:v>
                </c:pt>
                <c:pt idx="2">
                  <c:v>12</c:v>
                </c:pt>
                <c:pt idx="3">
                  <c:v>14</c:v>
                </c:pt>
                <c:pt idx="4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B1-4A4C-9EA2-08D4F1631A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6043008"/>
        <c:axId val="246045696"/>
      </c:barChart>
      <c:catAx>
        <c:axId val="24604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045696"/>
        <c:crosses val="autoZero"/>
        <c:auto val="1"/>
        <c:lblAlgn val="ctr"/>
        <c:lblOffset val="100"/>
        <c:noMultiLvlLbl val="0"/>
      </c:catAx>
      <c:valAx>
        <c:axId val="246045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04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fr-F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C0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'SummaryVali-Fail%'!$AM$2:$AQ$2</c:f>
              <c:strCache>
                <c:ptCount val="5"/>
                <c:pt idx="0">
                  <c:v>Grade A</c:v>
                </c:pt>
                <c:pt idx="1">
                  <c:v>Grade B</c:v>
                </c:pt>
                <c:pt idx="2">
                  <c:v>Grade C</c:v>
                </c:pt>
                <c:pt idx="3">
                  <c:v>Grade D</c:v>
                </c:pt>
                <c:pt idx="4">
                  <c:v>Grade E</c:v>
                </c:pt>
              </c:strCache>
            </c:strRef>
          </c:cat>
          <c:val>
            <c:numRef>
              <c:f>'SummaryVali-Fail%'!$AM$3:$AQ$3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29</c:v>
                </c:pt>
                <c:pt idx="4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7D2-4A10-8FBF-5D91EB821E3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7036544"/>
        <c:axId val="247043584"/>
      </c:barChart>
      <c:catAx>
        <c:axId val="247036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7043584"/>
        <c:crosses val="autoZero"/>
        <c:auto val="1"/>
        <c:lblAlgn val="ctr"/>
        <c:lblOffset val="100"/>
        <c:noMultiLvlLbl val="0"/>
      </c:catAx>
      <c:valAx>
        <c:axId val="247043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703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'All (3)'!$AF$7</c:f>
              <c:strCache>
                <c:ptCount val="1"/>
                <c:pt idx="0">
                  <c:v>Jaffna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cat>
            <c:numRef>
              <c:f>'All (3)'!$AL$6:$AQ$6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'All (3)'!$AL$7:$AQ$7</c:f>
              <c:numCache>
                <c:formatCode>0.00%</c:formatCode>
                <c:ptCount val="6"/>
                <c:pt idx="0">
                  <c:v>0.60688781386777202</c:v>
                </c:pt>
                <c:pt idx="1">
                  <c:v>0.57227722772277201</c:v>
                </c:pt>
                <c:pt idx="2">
                  <c:v>0.62166627330658497</c:v>
                </c:pt>
                <c:pt idx="3">
                  <c:v>0.665674130538352</c:v>
                </c:pt>
                <c:pt idx="4">
                  <c:v>0.64433406491856304</c:v>
                </c:pt>
                <c:pt idx="5">
                  <c:v>0.62592062193125997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DB7-4046-B1E7-95A135B3F272}"/>
            </c:ext>
          </c:extLst>
        </c:ser>
        <c:ser>
          <c:idx val="3"/>
          <c:order val="1"/>
          <c:tx>
            <c:strRef>
              <c:f>'All (3)'!$AF$10</c:f>
              <c:strCache>
                <c:ptCount val="1"/>
                <c:pt idx="0">
                  <c:v>National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cat>
            <c:numRef>
              <c:f>'All (3)'!$AL$6:$AQ$6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'All (3)'!$AL$10:$AQ$10</c:f>
              <c:numCache>
                <c:formatCode>0.00%</c:formatCode>
                <c:ptCount val="6"/>
                <c:pt idx="0">
                  <c:v>0.60567139344141596</c:v>
                </c:pt>
                <c:pt idx="1">
                  <c:v>0.60804275048883105</c:v>
                </c:pt>
                <c:pt idx="2">
                  <c:v>0.64744697856837496</c:v>
                </c:pt>
                <c:pt idx="3">
                  <c:v>0.66673968546522999</c:v>
                </c:pt>
                <c:pt idx="4">
                  <c:v>0.69022081283372605</c:v>
                </c:pt>
                <c:pt idx="5">
                  <c:v>0.693306590929055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DB7-4046-B1E7-95A135B3F2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5252096"/>
        <c:axId val="245253632"/>
      </c:lineChart>
      <c:catAx>
        <c:axId val="24525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5253632"/>
        <c:crosses val="autoZero"/>
        <c:auto val="1"/>
        <c:lblAlgn val="ctr"/>
        <c:lblOffset val="100"/>
        <c:noMultiLvlLbl val="0"/>
      </c:catAx>
      <c:valAx>
        <c:axId val="245253632"/>
        <c:scaling>
          <c:orientation val="minMax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525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'All (3)'!$AF$7</c:f>
              <c:strCache>
                <c:ptCount val="1"/>
                <c:pt idx="0">
                  <c:v>Jaffna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cat>
            <c:numRef>
              <c:f>'All (3)'!$AN$6:$AQ$6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'All (3)'!$AN$7:$AQ$7</c:f>
              <c:numCache>
                <c:formatCode>0.00%</c:formatCode>
                <c:ptCount val="4"/>
                <c:pt idx="0">
                  <c:v>0.62166627330658497</c:v>
                </c:pt>
                <c:pt idx="1">
                  <c:v>0.665674130538352</c:v>
                </c:pt>
                <c:pt idx="2">
                  <c:v>0.64433406491856304</c:v>
                </c:pt>
                <c:pt idx="3">
                  <c:v>0.62592062193125997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EB8-4BA4-9650-5F15BBF6F5CB}"/>
            </c:ext>
          </c:extLst>
        </c:ser>
        <c:ser>
          <c:idx val="3"/>
          <c:order val="1"/>
          <c:tx>
            <c:strRef>
              <c:f>'All (3)'!$AF$10</c:f>
              <c:strCache>
                <c:ptCount val="1"/>
                <c:pt idx="0">
                  <c:v>National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cat>
            <c:numRef>
              <c:f>'All (3)'!$AN$6:$AQ$6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'All (3)'!$AN$10:$AQ$10</c:f>
              <c:numCache>
                <c:formatCode>0.00%</c:formatCode>
                <c:ptCount val="4"/>
                <c:pt idx="0">
                  <c:v>0.64744697856837496</c:v>
                </c:pt>
                <c:pt idx="1">
                  <c:v>0.66673968546522999</c:v>
                </c:pt>
                <c:pt idx="2">
                  <c:v>0.69022081283372605</c:v>
                </c:pt>
                <c:pt idx="3">
                  <c:v>0.693306590929055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EB8-4BA4-9650-5F15BBF6F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5294976"/>
        <c:axId val="245296512"/>
      </c:lineChart>
      <c:catAx>
        <c:axId val="24529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5296512"/>
        <c:crosses val="autoZero"/>
        <c:auto val="1"/>
        <c:lblAlgn val="ctr"/>
        <c:lblOffset val="100"/>
        <c:noMultiLvlLbl val="0"/>
      </c:catAx>
      <c:valAx>
        <c:axId val="245296512"/>
        <c:scaling>
          <c:orientation val="minMax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5294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fr-F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'All (3)'!$AF$7</c:f>
              <c:strCache>
                <c:ptCount val="1"/>
                <c:pt idx="0">
                  <c:v>Jaffna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cat>
            <c:numRef>
              <c:f>'All (3)'!$AO$6:$AQ$6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'All (3)'!$AO$7:$AQ$7</c:f>
              <c:numCache>
                <c:formatCode>0.00%</c:formatCode>
                <c:ptCount val="3"/>
                <c:pt idx="0">
                  <c:v>0.665674130538352</c:v>
                </c:pt>
                <c:pt idx="1">
                  <c:v>0.64433406491856304</c:v>
                </c:pt>
                <c:pt idx="2">
                  <c:v>0.62592062193125997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446A-4763-AD25-E419D8A7F59B}"/>
            </c:ext>
          </c:extLst>
        </c:ser>
        <c:ser>
          <c:idx val="3"/>
          <c:order val="1"/>
          <c:tx>
            <c:strRef>
              <c:f>'All (3)'!$AF$10</c:f>
              <c:strCache>
                <c:ptCount val="1"/>
                <c:pt idx="0">
                  <c:v>National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trendline>
            <c:spPr>
              <a:ln w="38100" cap="rnd">
                <a:solidFill>
                  <a:schemeClr val="accent4"/>
                </a:solidFill>
                <a:prstDash val="sysDot"/>
              </a:ln>
              <a:effectLst/>
            </c:spPr>
            <c:trendlineType val="linear"/>
            <c:dispRSqr val="0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</c:trendlineLbl>
          </c:trendline>
          <c:cat>
            <c:numRef>
              <c:f>'All (3)'!$AO$6:$AQ$6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'All (3)'!$AO$10:$AQ$10</c:f>
              <c:numCache>
                <c:formatCode>0.00%</c:formatCode>
                <c:ptCount val="3"/>
                <c:pt idx="0">
                  <c:v>0.66673968546522999</c:v>
                </c:pt>
                <c:pt idx="1">
                  <c:v>0.69022081283372605</c:v>
                </c:pt>
                <c:pt idx="2">
                  <c:v>0.693306590929055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46A-4763-AD25-E419D8A7F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5370880"/>
        <c:axId val="245372416"/>
      </c:lineChart>
      <c:catAx>
        <c:axId val="245370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5372416"/>
        <c:crosses val="autoZero"/>
        <c:auto val="1"/>
        <c:lblAlgn val="ctr"/>
        <c:lblOffset val="100"/>
        <c:noMultiLvlLbl val="0"/>
      </c:catAx>
      <c:valAx>
        <c:axId val="245372416"/>
        <c:scaling>
          <c:orientation val="minMax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537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Q4AL!$AD$3</c:f>
              <c:strCache>
                <c:ptCount val="1"/>
                <c:pt idx="0">
                  <c:v>UnSuccess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C0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Q4AL!$AB$4:$AB$21</c:f>
              <c:strCache>
                <c:ptCount val="18"/>
                <c:pt idx="0">
                  <c:v>VICTORIA COLLEGE</c:v>
                </c:pt>
                <c:pt idx="1">
                  <c:v>VADDU CENTRAL COLLEGE</c:v>
                </c:pt>
                <c:pt idx="2">
                  <c:v>CHANKANAI SIVAPRAGASA MAHA VIDYALAYAM</c:v>
                </c:pt>
                <c:pt idx="3">
                  <c:v>VADDU HINDU COLLEGE[NAVODAYA]</c:v>
                </c:pt>
                <c:pt idx="4">
                  <c:v>MANIPAY HINDU COLLEGE</c:v>
                </c:pt>
                <c:pt idx="5">
                  <c:v>VAYAVILAN MADYA MAHA VIDYALAYAM NAVOTHYA SCHOOL</c:v>
                </c:pt>
                <c:pt idx="6">
                  <c:v>RAMANATHAN COLLEGE</c:v>
                </c:pt>
                <c:pt idx="7">
                  <c:v>SANDILIPAY HINDU COLLEGE</c:v>
                </c:pt>
                <c:pt idx="8">
                  <c:v>JAFFNA COLLEGE</c:v>
                </c:pt>
                <c:pt idx="9">
                  <c:v>UNION COLLEGE</c:v>
                </c:pt>
                <c:pt idx="10">
                  <c:v>INUVIL CENTRAL COLLEGE</c:v>
                </c:pt>
                <c:pt idx="11">
                  <c:v>SKANDAVARODAYA COLLEGE</c:v>
                </c:pt>
                <c:pt idx="12">
                  <c:v>MALLAKAM MAHA VIDYALAYAM</c:v>
                </c:pt>
                <c:pt idx="13">
                  <c:v>ARALY SARASWATHY MAHA VIDYALAYAM</c:v>
                </c:pt>
                <c:pt idx="14">
                  <c:v>MANIPAY MEMORIAL ENGLISH SCHOOL</c:v>
                </c:pt>
                <c:pt idx="15">
                  <c:v>KUDDIYAPULAM G.T.M.SCHOOL</c:v>
                </c:pt>
                <c:pt idx="16">
                  <c:v>ANAIKODDAI R.C.T.M SCHOOL</c:v>
                </c:pt>
                <c:pt idx="17">
                  <c:v>MOOLAI SAIVAPRAGASA VID.</c:v>
                </c:pt>
              </c:strCache>
            </c:strRef>
          </c:cat>
          <c:val>
            <c:numRef>
              <c:f>Q4AL!$AD$4:$AD$21</c:f>
              <c:numCache>
                <c:formatCode>_(* #,##0_);_(* \(#,##0\);_(* "-"??_);_(@_)</c:formatCode>
                <c:ptCount val="18"/>
                <c:pt idx="0">
                  <c:v>94.707692307692312</c:v>
                </c:pt>
                <c:pt idx="1">
                  <c:v>65.112068965517253</c:v>
                </c:pt>
                <c:pt idx="2">
                  <c:v>63.342105263157897</c:v>
                </c:pt>
                <c:pt idx="3">
                  <c:v>61.530364372469641</c:v>
                </c:pt>
                <c:pt idx="4">
                  <c:v>57.540000000000013</c:v>
                </c:pt>
                <c:pt idx="5">
                  <c:v>53.363076923076932</c:v>
                </c:pt>
                <c:pt idx="6">
                  <c:v>53.003571428571433</c:v>
                </c:pt>
                <c:pt idx="7">
                  <c:v>46.147727272727273</c:v>
                </c:pt>
                <c:pt idx="8">
                  <c:v>45.804416403785467</c:v>
                </c:pt>
                <c:pt idx="9">
                  <c:v>44.063829787234027</c:v>
                </c:pt>
                <c:pt idx="10">
                  <c:v>40.921182266009858</c:v>
                </c:pt>
                <c:pt idx="11">
                  <c:v>39.416666666666643</c:v>
                </c:pt>
                <c:pt idx="12">
                  <c:v>39.186602870813402</c:v>
                </c:pt>
                <c:pt idx="13">
                  <c:v>38.59375</c:v>
                </c:pt>
                <c:pt idx="14">
                  <c:v>36.246575342465768</c:v>
                </c:pt>
                <c:pt idx="15">
                  <c:v>35.445945945945951</c:v>
                </c:pt>
                <c:pt idx="16">
                  <c:v>34.650793650793638</c:v>
                </c:pt>
                <c:pt idx="17">
                  <c:v>34.081967213114737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74-4E1E-A0D6-1252F2C176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8356096"/>
        <c:axId val="168367232"/>
      </c:barChart>
      <c:catAx>
        <c:axId val="168356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8367232"/>
        <c:crosses val="autoZero"/>
        <c:auto val="1"/>
        <c:lblAlgn val="ctr"/>
        <c:lblOffset val="100"/>
        <c:noMultiLvlLbl val="0"/>
      </c:catAx>
      <c:valAx>
        <c:axId val="168367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6835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Critical Schools in Maths (wrt No of Unsuccess Students in GCE OL 2017)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Maths!$AD$3</c:f>
              <c:strCache>
                <c:ptCount val="1"/>
                <c:pt idx="0">
                  <c:v>UnSuccess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Maths!$AB$4:$AB$21</c:f>
              <c:strCache>
                <c:ptCount val="18"/>
                <c:pt idx="0">
                  <c:v>VICTORIA COLLEGE</c:v>
                </c:pt>
                <c:pt idx="1">
                  <c:v>VADDU CENTRAL COLLEGE</c:v>
                </c:pt>
                <c:pt idx="2">
                  <c:v>CHANKANAI SIVAPRAGASA MAHA VIDYALAYAM</c:v>
                </c:pt>
                <c:pt idx="3">
                  <c:v>VADDU HINDU COLLEGE[NAVODAYA]</c:v>
                </c:pt>
                <c:pt idx="4">
                  <c:v>RAMANATHAN COLLEGE</c:v>
                </c:pt>
                <c:pt idx="5">
                  <c:v>MANIPAY HINDU COLLEGE</c:v>
                </c:pt>
                <c:pt idx="6">
                  <c:v>VAYAVILAN MADYA MAHA VIDYALAYAM NAVOTHYA SCHOOL</c:v>
                </c:pt>
                <c:pt idx="7">
                  <c:v>SANDILIPAY HINDU COLLEGE</c:v>
                </c:pt>
                <c:pt idx="8">
                  <c:v>JAFFNA COLLEGE</c:v>
                </c:pt>
                <c:pt idx="9">
                  <c:v>INUVIL CENTRAL COLLEGE</c:v>
                </c:pt>
                <c:pt idx="10">
                  <c:v>SKANDAVARODAYA COLLEGE</c:v>
                </c:pt>
                <c:pt idx="11">
                  <c:v>KUDDIYAPULAM G.T.M.SCHOOL</c:v>
                </c:pt>
                <c:pt idx="12">
                  <c:v>MOOLAI SAIVAPRAGASA VID.</c:v>
                </c:pt>
                <c:pt idx="13">
                  <c:v>MANIPAY MEMORIAL ENGLISH SCHOOL</c:v>
                </c:pt>
                <c:pt idx="14">
                  <c:v>UNION COLLEGE</c:v>
                </c:pt>
                <c:pt idx="15">
                  <c:v>ANAIKODDAI R.C.T.M SCHOOL</c:v>
                </c:pt>
                <c:pt idx="16">
                  <c:v>ARALY SARASWATHY MAHA VIDYALAYAM</c:v>
                </c:pt>
                <c:pt idx="17">
                  <c:v>MALLAKAM MAHA VIDYALAYAM</c:v>
                </c:pt>
              </c:strCache>
            </c:strRef>
          </c:cat>
          <c:val>
            <c:numRef>
              <c:f>Maths!$AD$4:$AD$21</c:f>
              <c:numCache>
                <c:formatCode>_(* #,##0_);_(* \(#,##0\);_(* "-"??_);_(@_)</c:formatCode>
                <c:ptCount val="18"/>
                <c:pt idx="0">
                  <c:v>88.130769230769218</c:v>
                </c:pt>
                <c:pt idx="1">
                  <c:v>59.620689655172399</c:v>
                </c:pt>
                <c:pt idx="2">
                  <c:v>58.763157894736842</c:v>
                </c:pt>
                <c:pt idx="3">
                  <c:v>57.400809716599198</c:v>
                </c:pt>
                <c:pt idx="4">
                  <c:v>46.767857142857139</c:v>
                </c:pt>
                <c:pt idx="5">
                  <c:v>45.666666666666657</c:v>
                </c:pt>
                <c:pt idx="6">
                  <c:v>45.12</c:v>
                </c:pt>
                <c:pt idx="7">
                  <c:v>41.215909090909101</c:v>
                </c:pt>
                <c:pt idx="8">
                  <c:v>38.170347003154561</c:v>
                </c:pt>
                <c:pt idx="9">
                  <c:v>36.024630541871922</c:v>
                </c:pt>
                <c:pt idx="10">
                  <c:v>35.750000000000007</c:v>
                </c:pt>
                <c:pt idx="11">
                  <c:v>34.283783783783782</c:v>
                </c:pt>
                <c:pt idx="12">
                  <c:v>33.639344262295083</c:v>
                </c:pt>
                <c:pt idx="13">
                  <c:v>32.917808219178077</c:v>
                </c:pt>
                <c:pt idx="14">
                  <c:v>32.340425531914882</c:v>
                </c:pt>
                <c:pt idx="15">
                  <c:v>32.30952380952381</c:v>
                </c:pt>
                <c:pt idx="16">
                  <c:v>31.9921875</c:v>
                </c:pt>
                <c:pt idx="17">
                  <c:v>29.84210526315789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56-499E-8A3F-D6C563822B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5679616"/>
        <c:axId val="245690752"/>
      </c:barChart>
      <c:catAx>
        <c:axId val="245679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5690752"/>
        <c:crosses val="autoZero"/>
        <c:auto val="1"/>
        <c:lblAlgn val="ctr"/>
        <c:lblOffset val="100"/>
        <c:noMultiLvlLbl val="0"/>
      </c:catAx>
      <c:valAx>
        <c:axId val="245690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567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Critical Schools in Tamil (wrt No of UnSuccess students in GCE OL 2017)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Tamil!$AD$3</c:f>
              <c:strCache>
                <c:ptCount val="1"/>
                <c:pt idx="0">
                  <c:v>UnSuccess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Tamil!$AB$4:$AB$19</c:f>
              <c:strCache>
                <c:ptCount val="16"/>
                <c:pt idx="0">
                  <c:v>VAYAVILAN MADYA MAHA VIDYALAYAM NAVOTHYA SCHOOL</c:v>
                </c:pt>
                <c:pt idx="1">
                  <c:v>MANIPAY HINDU COLLEGE</c:v>
                </c:pt>
                <c:pt idx="2">
                  <c:v>VADDU CENTRAL COLLEGE</c:v>
                </c:pt>
                <c:pt idx="3">
                  <c:v>JAFFNA COLLEGE</c:v>
                </c:pt>
                <c:pt idx="4">
                  <c:v>MAHAJANA COLLEGE</c:v>
                </c:pt>
                <c:pt idx="5">
                  <c:v>VICTORIA COLLEGE</c:v>
                </c:pt>
                <c:pt idx="6">
                  <c:v>ST.HENRYS COLLEGE</c:v>
                </c:pt>
                <c:pt idx="7">
                  <c:v>SANDILIPAY HINDU COLLEGE</c:v>
                </c:pt>
                <c:pt idx="8">
                  <c:v>UNION COLLEGE</c:v>
                </c:pt>
                <c:pt idx="9">
                  <c:v>MANIPAY LADIES COLLEGE</c:v>
                </c:pt>
                <c:pt idx="10">
                  <c:v>ANAIKODDAI R.C.T.M SCHOOL</c:v>
                </c:pt>
                <c:pt idx="11">
                  <c:v>ARUNODAYA COLLEGE</c:v>
                </c:pt>
                <c:pt idx="12">
                  <c:v>ILAVALAI CONVENT M.V</c:v>
                </c:pt>
                <c:pt idx="13">
                  <c:v>VADDU HINDU COLLEGE[NAVODAYA]</c:v>
                </c:pt>
                <c:pt idx="14">
                  <c:v>MANIPAY MEMORIAL ENGLISH SCHOOL</c:v>
                </c:pt>
                <c:pt idx="15">
                  <c:v>MALLAKAM MAHA VIDYALAYAM</c:v>
                </c:pt>
              </c:strCache>
            </c:strRef>
          </c:cat>
          <c:val>
            <c:numRef>
              <c:f>Tamil!$AD$4:$AD$19</c:f>
              <c:numCache>
                <c:formatCode>_(* #,##0_);_(* \(#,##0\);_(* "-"??_);_(@_)</c:formatCode>
                <c:ptCount val="16"/>
                <c:pt idx="0">
                  <c:v>60.738461538461543</c:v>
                </c:pt>
                <c:pt idx="1">
                  <c:v>57.996666666666663</c:v>
                </c:pt>
                <c:pt idx="2">
                  <c:v>54.129310344827601</c:v>
                </c:pt>
                <c:pt idx="3">
                  <c:v>49.27444794952681</c:v>
                </c:pt>
                <c:pt idx="4">
                  <c:v>48.984939759036138</c:v>
                </c:pt>
                <c:pt idx="5">
                  <c:v>46.58653846153846</c:v>
                </c:pt>
                <c:pt idx="6">
                  <c:v>44.654377880184327</c:v>
                </c:pt>
                <c:pt idx="7">
                  <c:v>43.329545454545453</c:v>
                </c:pt>
                <c:pt idx="8">
                  <c:v>43.255319148936181</c:v>
                </c:pt>
                <c:pt idx="9">
                  <c:v>36.049999999999997</c:v>
                </c:pt>
                <c:pt idx="10">
                  <c:v>34.182539682539677</c:v>
                </c:pt>
                <c:pt idx="11">
                  <c:v>33.75454545454545</c:v>
                </c:pt>
                <c:pt idx="12">
                  <c:v>33.419354838709673</c:v>
                </c:pt>
                <c:pt idx="13">
                  <c:v>31.53675687193692</c:v>
                </c:pt>
                <c:pt idx="14">
                  <c:v>31.06849315068493</c:v>
                </c:pt>
                <c:pt idx="15">
                  <c:v>30.143540669856471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41-45D8-A7C8-CBD49CE298B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6338688"/>
        <c:axId val="246341632"/>
      </c:barChart>
      <c:catAx>
        <c:axId val="246338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341632"/>
        <c:crosses val="autoZero"/>
        <c:auto val="1"/>
        <c:lblAlgn val="ctr"/>
        <c:lblOffset val="100"/>
        <c:noMultiLvlLbl val="0"/>
      </c:catAx>
      <c:valAx>
        <c:axId val="246341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338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Crtical Schools in Science (wrt No of unsucces students in GCE 2017)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Science!$AD$3</c:f>
              <c:strCache>
                <c:ptCount val="1"/>
                <c:pt idx="0">
                  <c:v>UnSuccess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Science!$AB$4:$AB$20</c:f>
              <c:strCache>
                <c:ptCount val="17"/>
                <c:pt idx="0">
                  <c:v>VICTORIA COLLEGE</c:v>
                </c:pt>
                <c:pt idx="1">
                  <c:v>VAYAVILAN MADYA MAHA VIDYALAYAM NAVOTHYA SCHOOL</c:v>
                </c:pt>
                <c:pt idx="2">
                  <c:v>MANIPAY HINDU COLLEGE</c:v>
                </c:pt>
                <c:pt idx="3">
                  <c:v>VADDU CENTRAL COLLEGE</c:v>
                </c:pt>
                <c:pt idx="4">
                  <c:v>JAFFNA COLLEGE</c:v>
                </c:pt>
                <c:pt idx="5">
                  <c:v>ST.HENRYS COLLEGE</c:v>
                </c:pt>
                <c:pt idx="6">
                  <c:v>UNION COLLEGE</c:v>
                </c:pt>
                <c:pt idx="7">
                  <c:v>VADDU HINDU COLLEGE[NAVODAYA]</c:v>
                </c:pt>
                <c:pt idx="8">
                  <c:v>MAHAJANA COLLEGE</c:v>
                </c:pt>
                <c:pt idx="9">
                  <c:v>RAMANATHAN COLLEGE</c:v>
                </c:pt>
                <c:pt idx="10">
                  <c:v>ILAVALAI CONVENT M.V</c:v>
                </c:pt>
                <c:pt idx="11">
                  <c:v>SANDILIPAY HINDU COLLEGE</c:v>
                </c:pt>
                <c:pt idx="12">
                  <c:v>MANIPAY LADIES COLLEGE</c:v>
                </c:pt>
                <c:pt idx="13">
                  <c:v>ARUNODAYA COLLEGE</c:v>
                </c:pt>
                <c:pt idx="14">
                  <c:v>MALLAKAM MAHA VIDYALAYAM</c:v>
                </c:pt>
                <c:pt idx="15">
                  <c:v>CHANKANAI SIVAPRAGASA MAHA VIDYALAYAM</c:v>
                </c:pt>
                <c:pt idx="16">
                  <c:v>MOOLAI SAIVAPRAGASA VID.</c:v>
                </c:pt>
              </c:strCache>
            </c:strRef>
          </c:cat>
          <c:val>
            <c:numRef>
              <c:f>Science!$AD$4:$AD$20</c:f>
              <c:numCache>
                <c:formatCode>_(* #,##0_);_(* \(#,##0\);_(* "-"??_);_(@_)</c:formatCode>
                <c:ptCount val="17"/>
                <c:pt idx="0">
                  <c:v>112.4927884615385</c:v>
                </c:pt>
                <c:pt idx="1">
                  <c:v>82.430769230769215</c:v>
                </c:pt>
                <c:pt idx="2">
                  <c:v>77.176666666666648</c:v>
                </c:pt>
                <c:pt idx="3">
                  <c:v>73.349137931034463</c:v>
                </c:pt>
                <c:pt idx="4">
                  <c:v>67.665615141955811</c:v>
                </c:pt>
                <c:pt idx="5">
                  <c:v>66.746543778801865</c:v>
                </c:pt>
                <c:pt idx="6">
                  <c:v>65.893617021276597</c:v>
                </c:pt>
                <c:pt idx="7">
                  <c:v>63.508203707649677</c:v>
                </c:pt>
                <c:pt idx="8">
                  <c:v>63.081325301204828</c:v>
                </c:pt>
                <c:pt idx="9">
                  <c:v>59.662698412698411</c:v>
                </c:pt>
                <c:pt idx="10">
                  <c:v>56.903225806451623</c:v>
                </c:pt>
                <c:pt idx="11">
                  <c:v>56.363636363636353</c:v>
                </c:pt>
                <c:pt idx="12">
                  <c:v>52.292307692307688</c:v>
                </c:pt>
                <c:pt idx="13">
                  <c:v>49.990909090909099</c:v>
                </c:pt>
                <c:pt idx="14">
                  <c:v>49.133971291866033</c:v>
                </c:pt>
                <c:pt idx="15">
                  <c:v>46.180066307501029</c:v>
                </c:pt>
                <c:pt idx="16">
                  <c:v>45.147540983606547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37D-4793-897B-1E130451F13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6396416"/>
        <c:axId val="246558080"/>
      </c:barChart>
      <c:catAx>
        <c:axId val="246396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558080"/>
        <c:crosses val="autoZero"/>
        <c:auto val="1"/>
        <c:lblAlgn val="ctr"/>
        <c:lblOffset val="100"/>
        <c:noMultiLvlLbl val="0"/>
      </c:catAx>
      <c:valAx>
        <c:axId val="246558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39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Critical Schools in English (wrt No of Unsucces Students)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Eng!$AD$3</c:f>
              <c:strCache>
                <c:ptCount val="1"/>
                <c:pt idx="0">
                  <c:v>UnSuccess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Eng!$AB$4:$AB$20</c:f>
              <c:strCache>
                <c:ptCount val="17"/>
                <c:pt idx="0">
                  <c:v>VICTORIA COLLEGE</c:v>
                </c:pt>
                <c:pt idx="1">
                  <c:v>VAYAVILAN MADYA MAHA VIDYALAYAM NAVOTHYA SCHOOL</c:v>
                </c:pt>
                <c:pt idx="2">
                  <c:v>MANIPAY HINDU COLLEGE</c:v>
                </c:pt>
                <c:pt idx="3">
                  <c:v>VADDU CENTRAL COLLEGE</c:v>
                </c:pt>
                <c:pt idx="4">
                  <c:v>JAFFNA COLLEGE</c:v>
                </c:pt>
                <c:pt idx="5">
                  <c:v>ST.HENRYS COLLEGE</c:v>
                </c:pt>
                <c:pt idx="6">
                  <c:v>UNION COLLEGE</c:v>
                </c:pt>
                <c:pt idx="7">
                  <c:v>VADDU HINDU COLLEGE[NAVODAYA]</c:v>
                </c:pt>
                <c:pt idx="8">
                  <c:v>MAHAJANA COLLEGE</c:v>
                </c:pt>
                <c:pt idx="9">
                  <c:v>RAMANATHAN COLLEGE</c:v>
                </c:pt>
                <c:pt idx="10">
                  <c:v>ILAVALAI CONVENT M.V</c:v>
                </c:pt>
                <c:pt idx="11">
                  <c:v>SANDILIPAY HINDU COLLEGE</c:v>
                </c:pt>
                <c:pt idx="12">
                  <c:v>MANIPAY LADIES COLLEGE</c:v>
                </c:pt>
                <c:pt idx="13">
                  <c:v>ARUNODAYA COLLEGE</c:v>
                </c:pt>
                <c:pt idx="14">
                  <c:v>MALLAKAM MAHA VIDYALAYAM</c:v>
                </c:pt>
                <c:pt idx="15">
                  <c:v>CHANKANAI SIVAPRAGASA MAHA VIDYALAYAM</c:v>
                </c:pt>
                <c:pt idx="16">
                  <c:v>MOOLAI SAIVAPRAGASA VID.</c:v>
                </c:pt>
              </c:strCache>
            </c:strRef>
          </c:cat>
          <c:val>
            <c:numRef>
              <c:f>Eng!$AD$4:$AD$20</c:f>
              <c:numCache>
                <c:formatCode>_(* #,##0_);_(* \(#,##0\);_(* "-"??_);_(@_)</c:formatCode>
                <c:ptCount val="17"/>
                <c:pt idx="0">
                  <c:v>112.4927884615385</c:v>
                </c:pt>
                <c:pt idx="1">
                  <c:v>82.430769230769215</c:v>
                </c:pt>
                <c:pt idx="2">
                  <c:v>77.176666666666648</c:v>
                </c:pt>
                <c:pt idx="3">
                  <c:v>73.349137931034463</c:v>
                </c:pt>
                <c:pt idx="4">
                  <c:v>67.665615141955811</c:v>
                </c:pt>
                <c:pt idx="5">
                  <c:v>66.746543778801865</c:v>
                </c:pt>
                <c:pt idx="6">
                  <c:v>65.893617021276597</c:v>
                </c:pt>
                <c:pt idx="7">
                  <c:v>63.508203707649677</c:v>
                </c:pt>
                <c:pt idx="8">
                  <c:v>63.081325301204828</c:v>
                </c:pt>
                <c:pt idx="9">
                  <c:v>59.662698412698411</c:v>
                </c:pt>
                <c:pt idx="10">
                  <c:v>56.903225806451623</c:v>
                </c:pt>
                <c:pt idx="11">
                  <c:v>56.363636363636353</c:v>
                </c:pt>
                <c:pt idx="12">
                  <c:v>52.292307692307688</c:v>
                </c:pt>
                <c:pt idx="13">
                  <c:v>49.990909090909099</c:v>
                </c:pt>
                <c:pt idx="14">
                  <c:v>49.133971291866033</c:v>
                </c:pt>
                <c:pt idx="15">
                  <c:v>46.180066307501029</c:v>
                </c:pt>
                <c:pt idx="16">
                  <c:v>45.147540983606547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E8-4E57-A052-5A3B497AAE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6511872"/>
        <c:axId val="246517760"/>
      </c:barChart>
      <c:catAx>
        <c:axId val="2465118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517760"/>
        <c:crosses val="autoZero"/>
        <c:auto val="1"/>
        <c:lblAlgn val="ctr"/>
        <c:lblOffset val="100"/>
        <c:noMultiLvlLbl val="0"/>
      </c:catAx>
      <c:valAx>
        <c:axId val="2465177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46511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fr-FR"/>
    </a:p>
  </c:txPr>
  <c:externalData r:id="rId1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Q4AL!$R$4:$R$66</cx:f>
        <cx:lvl ptCount="63">
          <cx:pt idx="0">VICTORIA COLLEGE</cx:pt>
          <cx:pt idx="1">VADDU CENTRAL COLLEGE</cx:pt>
          <cx:pt idx="2">CHANKANAI SIVAPRAGASA MAHA VIDYALAYAM</cx:pt>
          <cx:pt idx="3">VADDU HINDU COLLEGE[NAVODAYA]</cx:pt>
          <cx:pt idx="4">MANIPAY HINDU COLLEGE</cx:pt>
          <cx:pt idx="5">VAYAVILAN MADYA MAHA VIDYALAYAM NAVOTHYA SCHOOL</cx:pt>
          <cx:pt idx="6">RAMANATHAN COLLEGE</cx:pt>
          <cx:pt idx="7">SANDILIPAY HINDU COLLEGE</cx:pt>
          <cx:pt idx="8">JAFFNA COLLEGE</cx:pt>
          <cx:pt idx="9">UNION COLLEGE</cx:pt>
          <cx:pt idx="10">INUVIL CENTRAL COLLEGE</cx:pt>
          <cx:pt idx="11">SKANDAVARODAYA COLLEGE</cx:pt>
          <cx:pt idx="12">MALLAKAM MAHA VIDYALAYAM</cx:pt>
          <cx:pt idx="13">ARALY SARASWATHY MAHA VIDYALAYAM</cx:pt>
          <cx:pt idx="14">MANIPAY MEMORIAL ENGLISH SCHOOL</cx:pt>
          <cx:pt idx="15">KUDDIYAPULAM G.T.M.SCHOOL</cx:pt>
          <cx:pt idx="16">ANAIKODDAI R.C.T.M SCHOOL</cx:pt>
          <cx:pt idx="17">MOOLAI SAIVAPRAGASA VID.</cx:pt>
          <cx:pt idx="18">ILAVALAI CONVENT M.V</cx:pt>
          <cx:pt idx="19">PANNAGAM MEIHANDAN M.V.</cx:pt>
          <cx:pt idx="20">ARUNODAYA COLLEGE</cx:pt>
          <cx:pt idx="21">MAHAJANA COLLEGE</cx:pt>
          <cx:pt idx="22">ST.HENRYS COLLEGE</cx:pt>
          <cx:pt idx="23">ARALY HINDU COLLEGE</cx:pt>
          <cx:pt idx="24">ANAICODDAI BALASUBRAMANIYA VIDYALAYAM</cx:pt>
          <cx:pt idx="25">SUTHUMALAI CHINMAYA BHARATHY VIDYALAYAM</cx:pt>
          <cx:pt idx="26">ARALY VALLIAMMAI MEMORIAL VIDYASALAI</cx:pt>
          <cx:pt idx="27">MANIPAY LADIES COLLEGE</cx:pt>
          <cx:pt idx="28">ERLALAI MAHA VIDYALAYAM</cx:pt>
          <cx:pt idx="29">INUVIL HINDU COLLEGE</cx:pt>
          <cx:pt idx="30">PANDATERUPPU GIRLS HIGH SCHOOL</cx:pt>
          <cx:pt idx="31">PANDATERUPPU HINDU COLLEGE</cx:pt>
          <cx:pt idx="32">ILAVALAI MEIHANDAN MAHA VIDYALAYAM</cx:pt>
          <cx:pt idx="33">NUNASAI VIDYALAYAM MATHAGAL</cx:pt>
          <cx:pt idx="34">MATHAGAL ST.JOSEPH MAHAVIDYALAYAM</cx:pt>
          <cx:pt idx="35">SILLALAI R.C.T.M SCHOOL</cx:pt>
          <cx:pt idx="36">KEERIMALAI NAGULESWARA M.V</cx:pt>
          <cx:pt idx="37">PANDATERUPPU JACINTHA R.C.T.M SCHOOL</cx:pt>
          <cx:pt idx="38">CHULIPURAM NORTH ARUMUGA VIDYALAYAM</cx:pt>
          <cx:pt idx="39">PUNNALAIKKADDUVAN SITHTHYVINAYAGAR VID</cx:pt>
          <cx:pt idx="40">KULAMANGAL R.C.VIDYALAYAM</cx:pt>
          <cx:pt idx="41">VEMANKAMAM MAHA VIDYALAYAM</cx:pt>
          <cx:pt idx="42">ARALY EAST A.M.T.M.SCHOOL</cx:pt>
          <cx:pt idx="43">UDUVIL GIRLS COLLEGE</cx:pt>
          <cx:pt idx="44">NAVALY MAHA VIDYALAYAM</cx:pt>
          <cx:pt idx="45">MYLIDDY NORTH KALAIMAGAL MAHA VIDYALAYAM</cx:pt>
          <cx:pt idx="46">EALALAI SRIMURUGAN VIDYALAYAM</cx:pt>
          <cx:pt idx="47">UDUVIL MURUGAMOORTHY VIDYASALAI</cx:pt>
          <cx:pt idx="48">PIRANPATTU KALAIMAGAL VIDYALAYAM</cx:pt>
          <cx:pt idx="49">THAVADY HINDU TAMIL MIXED SCHOOL</cx:pt>
          <cx:pt idx="50">KANDERODAI TAMIL KANDIAH VID</cx:pt>
          <cx:pt idx="51">ALAVEDDY ARUNASALAM VIDYALAYAM</cx:pt>
          <cx:pt idx="52">MANIPAY ST.ANNES R.C.T.M.S</cx:pt>
          <cx:pt idx="53">NADESWARA COLLEGE</cx:pt>
          <cx:pt idx="54">KADDUVANPULAM MAHA VIDYALAYAM</cx:pt>
          <cx:pt idx="55">KANKESANTHURAI MV</cx:pt>
          <cx:pt idx="56">ERLALAI SAIVAMAHAJANA VIDYALAYAM</cx:pt>
          <cx:pt idx="57">KUPPILAN VIGNESWARA MAHAVIDYALAYAM</cx:pt>
          <cx:pt idx="58">MYLANI SAIVA MAHA VIDYALAYAM</cx:pt>
          <cx:pt idx="59">MYLIDDY R.C.T.M.S</cx:pt>
          <cx:pt idx="60">UDUVIL MANNS MAHA VIDYALAYAM</cx:pt>
          <cx:pt idx="61">TELLIPPALAI SIVAPRAGASA VIDYASALAI</cx:pt>
          <cx:pt idx="62">SUTHUMALAI NORTH T.M. VIDYALAYAM</cx:pt>
        </cx:lvl>
      </cx:strDim>
      <cx:numDim type="val">
        <cx:f>Q4AL!$S$4:$S$66</cx:f>
        <cx:lvl ptCount="63" formatCode="_(* #,##0_);_(* \(#,##0\);_(* &quot;-&quot;??_);_(@_)">
          <cx:pt idx="0">94.707692307692312</cx:pt>
          <cx:pt idx="1">65.112068965517238</cx:pt>
          <cx:pt idx="2">63.342105263157897</cx:pt>
          <cx:pt idx="3">61.530364372469641</cx:pt>
          <cx:pt idx="4">57.540000000000006</cx:pt>
          <cx:pt idx="5">53.363076923076932</cx:pt>
          <cx:pt idx="6">53.003571428571433</cx:pt>
          <cx:pt idx="7">46.147727272727273</cx:pt>
          <cx:pt idx="8">45.804416403785488</cx:pt>
          <cx:pt idx="9">44.063829787234035</cx:pt>
          <cx:pt idx="10">40.921182266009858</cx:pt>
          <cx:pt idx="11">39.416666666666664</cx:pt>
          <cx:pt idx="12">39.186602870813395</cx:pt>
          <cx:pt idx="13">38.59375</cx:pt>
          <cx:pt idx="14">36.246575342465754</cx:pt>
          <cx:pt idx="15">35.445945945945944</cx:pt>
          <cx:pt idx="16">34.650793650793652</cx:pt>
          <cx:pt idx="17">34.081967213114751</cx:pt>
          <cx:pt idx="18">32.516129032258064</cx:pt>
          <cx:pt idx="19">32.440677966101696</cx:pt>
          <cx:pt idx="20">31.618181818181814</cx:pt>
          <cx:pt idx="21">31.3644578313253</cx:pt>
          <cx:pt idx="22">31.023041474654381</cx:pt>
          <cx:pt idx="23">30.66393442622951</cx:pt>
          <cx:pt idx="24">30.626865671641792</cx:pt>
          <cx:pt idx="25">29.128205128205131</cx:pt>
          <cx:pt idx="26">28.285714285714288</cx:pt>
          <cx:pt idx="27">27.334615384615379</cx:pt>
          <cx:pt idx="28">25.561403508771932</cx:pt>
          <cx:pt idx="29">25.083333333333329</cx:pt>
          <cx:pt idx="30">24.7887323943662</cx:pt>
          <cx:pt idx="31">23.537037037037038</cx:pt>
          <cx:pt idx="32">23.263157894736842</cx:pt>
          <cx:pt idx="33">22.826086956521742</cx:pt>
          <cx:pt idx="34">22.685950413223139</cx:pt>
          <cx:pt idx="35">21.120000000000001</cx:pt>
          <cx:pt idx="36">19.953488372093023</cx:pt>
          <cx:pt idx="37">19.897959183673468</cx:pt>
          <cx:pt idx="38">19.549999999999997</cx:pt>
          <cx:pt idx="39">19.5</cx:pt>
          <cx:pt idx="40">19.5</cx:pt>
          <cx:pt idx="41">19.09090909090909</cx:pt>
          <cx:pt idx="42">18.461538461538463</cx:pt>
          <cx:pt idx="43">18.339130434782611</cx:pt>
          <cx:pt idx="44">18.156521739130433</cx:pt>
          <cx:pt idx="45">18.044444444444444</cx:pt>
          <cx:pt idx="46">17.600000000000001</cx:pt>
          <cx:pt idx="47">15.545454545454545</cx:pt>
          <cx:pt idx="48">14.040000000000001</cx:pt>
          <cx:pt idx="49">13.684210526315791</cx:pt>
          <cx:pt idx="50">13.64406779661017</cx:pt>
          <cx:pt idx="51">11.971830985915492</cx:pt>
          <cx:pt idx="52">11.666666666666666</cx:pt>
          <cx:pt idx="53">10.080000000000002</cx:pt>
          <cx:pt idx="54">9.545454545454545</cx:pt>
          <cx:pt idx="55">9</cx:pt>
          <cx:pt idx="56">8.9361702127659584</cx:pt>
          <cx:pt idx="57">8.3999999999999986</cx:pt>
          <cx:pt idx="58">7.666666666666667</cx:pt>
          <cx:pt idx="59">7</cx:pt>
          <cx:pt idx="60">5.8666666666666671</cx:pt>
          <cx:pt idx="61">4.4210526315789469</cx:pt>
          <cx:pt idx="62">3.3846153846153846</cx:pt>
        </cx:lvl>
      </cx:numDim>
    </cx:data>
  </cx:chartData>
  <cx:chart>
    <cx:title pos="t" align="ctr" overlay="0">
      <cx:tx>
        <cx:txData>
          <cx:v>No of Unsuccesful Students who are NOT Qualifying to AL - GCE OL 2017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 of Unsuccesful Students who are NOT Qualifying to AL - GCE OL 2017</a:t>
          </a:r>
        </a:p>
      </cx:txPr>
    </cx:title>
    <cx:plotArea>
      <cx:plotAreaRegion>
        <cx:series layoutId="clusteredColumn" uniqueId="{D09657D7-7DB1-4082-B6A7-BDEAE8C7D1AD}">
          <cx:dataLabels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7FC10A34-5C0F-4333-AB96-7EC78BB224E2}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Maths!$R$4:$R$66</cx:f>
        <cx:lvl ptCount="63">
          <cx:pt idx="0">VICTORIA COLLEGE</cx:pt>
          <cx:pt idx="1">VADDU CENTRAL COLLEGE</cx:pt>
          <cx:pt idx="2">CHANKANAI SIVAPRAGASA MAHA VIDYALAYAM</cx:pt>
          <cx:pt idx="3">VADDU HINDU COLLEGE[NAVODAYA]</cx:pt>
          <cx:pt idx="4">RAMANATHAN COLLEGE</cx:pt>
          <cx:pt idx="5">MANIPAY HINDU COLLEGE</cx:pt>
          <cx:pt idx="6">VAYAVILAN MADYA MAHA VIDYALAYAM NAVOTHYA SCHOOL</cx:pt>
          <cx:pt idx="7">SANDILIPAY HINDU COLLEGE</cx:pt>
          <cx:pt idx="8">JAFFNA COLLEGE</cx:pt>
          <cx:pt idx="9">INUVIL CENTRAL COLLEGE</cx:pt>
          <cx:pt idx="10">SKANDAVARODAYA COLLEGE</cx:pt>
          <cx:pt idx="11">KUDDIYAPULAM G.T.M.SCHOOL</cx:pt>
          <cx:pt idx="12">MOOLAI SAIVAPRAGASA VID.</cx:pt>
          <cx:pt idx="13">MANIPAY MEMORIAL ENGLISH SCHOOL</cx:pt>
          <cx:pt idx="14">UNION COLLEGE</cx:pt>
          <cx:pt idx="15">ANAIKODDAI R.C.T.M SCHOOL</cx:pt>
          <cx:pt idx="16">ARALY SARASWATHY MAHA VIDYALAYAM</cx:pt>
          <cx:pt idx="17">MALLAKAM MAHA VIDYALAYAM</cx:pt>
          <cx:pt idx="18">ILAVALAI CONVENT M.V</cx:pt>
          <cx:pt idx="19">PANNAGAM MEIHANDAN M.V.</cx:pt>
          <cx:pt idx="20">ANAICODDAI BALASUBRAMANIYA VIDYALAYAM</cx:pt>
          <cx:pt idx="21">ARALY HINDU COLLEGE</cx:pt>
          <cx:pt idx="22">MAHAJANA COLLEGE</cx:pt>
          <cx:pt idx="23">ARUNODAYA COLLEGE</cx:pt>
          <cx:pt idx="24">ARALY VALLIAMMAI MEMORIAL VIDYASALAI</cx:pt>
          <cx:pt idx="25">ERLALAI MAHA VIDYALAYAM</cx:pt>
          <cx:pt idx="26">SUTHUMALAI CHINMAYA BHARATHY VIDYALAYAM</cx:pt>
          <cx:pt idx="27">PANDATERUPPU GIRLS HIGH SCHOOL</cx:pt>
          <cx:pt idx="28">PANDATERUPPU HINDU COLLEGE</cx:pt>
          <cx:pt idx="29">MANIPAY LADIES COLLEGE</cx:pt>
          <cx:pt idx="30">ILAVALAI MEIHANDAN MAHA VIDYALAYAM</cx:pt>
          <cx:pt idx="31">INUVIL HINDU COLLEGE</cx:pt>
          <cx:pt idx="32">PANDATERUPPU JACINTHA R.C.T.M SCHOOL</cx:pt>
          <cx:pt idx="33">SILLALAI R.C.T.M SCHOOL</cx:pt>
          <cx:pt idx="34">ST.HENRYS COLLEGE</cx:pt>
          <cx:pt idx="35">KEERIMALAI NAGULESWARA M.V</cx:pt>
          <cx:pt idx="36">VEMANKAMAM MAHA VIDYALAYAM</cx:pt>
          <cx:pt idx="37">PUNNALAIKKADDUVAN SITHTHYVINAYAGAR VID</cx:pt>
          <cx:pt idx="38">MATHAGAL ST.JOSEPH MAHAVIDYALAYAM</cx:pt>
          <cx:pt idx="39">NUNASAI VIDYALAYAM MATHAGAL</cx:pt>
          <cx:pt idx="40">KULAMANGAL R.C.VIDYALAYAM</cx:pt>
          <cx:pt idx="41">ARALY EAST A.M.T.M.SCHOOL</cx:pt>
          <cx:pt idx="42">MYLIDDY NORTH KALAIMAGAL MAHA VIDYALAYAM</cx:pt>
          <cx:pt idx="43">NAVALY MAHA VIDYALAYAM</cx:pt>
          <cx:pt idx="44">CHULIPURAM NORTH ARUMUGA VIDYALAYAM</cx:pt>
          <cx:pt idx="45">UDUVIL GIRLS COLLEGE</cx:pt>
          <cx:pt idx="46">UDUVIL MURUGAMOORTHY VIDYASALAI</cx:pt>
          <cx:pt idx="47">PIRANPATTU KALAIMAGAL VIDYALAYAM</cx:pt>
          <cx:pt idx="48">KANDERODAI TAMIL KANDIAH VID</cx:pt>
          <cx:pt idx="49">MANIPAY ST.ANNES R.C.T.M.S</cx:pt>
          <cx:pt idx="50">THAVADY HINDU TAMIL MIXED SCHOOL</cx:pt>
          <cx:pt idx="51">NADESWARA COLLEGE</cx:pt>
          <cx:pt idx="52">EALALAI SRIMURUGAN VIDYALAYAM</cx:pt>
          <cx:pt idx="53">KANKESANTHURAI MV</cx:pt>
          <cx:pt idx="54">KADDUVANPULAM MAHA VIDYALAYAM</cx:pt>
          <cx:pt idx="55">ALAVEDDY ARUNASALAM VIDYALAYAM</cx:pt>
          <cx:pt idx="56">KUPPILAN VIGNESWARA MAHAVIDYALAYAM</cx:pt>
          <cx:pt idx="57">ERLALAI SAIVAMAHAJANA VIDYALAYAM</cx:pt>
          <cx:pt idx="58">MYLIDDY R.C.T.M.S</cx:pt>
          <cx:pt idx="59">MYLANI SAIVA MAHA VIDYALAYAM</cx:pt>
          <cx:pt idx="60">UDUVIL MANNS MAHA VIDYALAYAM</cx:pt>
          <cx:pt idx="61">TELLIPPALAI SIVAPRAGASA VIDYASALAI</cx:pt>
          <cx:pt idx="62">SUTHUMALAI NORTH T.M. VIDYALAYAM</cx:pt>
        </cx:lvl>
      </cx:strDim>
      <cx:numDim type="val">
        <cx:f>Maths!$S$4:$S$66</cx:f>
        <cx:lvl ptCount="63" formatCode="_(* #,##0_);_(* \(#,##0\);_(* &quot;-&quot;??_);_(@_)">
          <cx:pt idx="0">88.130769230769218</cx:pt>
          <cx:pt idx="1">59.620689655172413</cx:pt>
          <cx:pt idx="2">58.763157894736842</cx:pt>
          <cx:pt idx="3">57.400809716599191</cx:pt>
          <cx:pt idx="4">46.767857142857139</cx:pt>
          <cx:pt idx="5">45.666666666666671</cx:pt>
          <cx:pt idx="6">45.11999999999999</cx:pt>
          <cx:pt idx="7">41.215909090909093</cx:pt>
          <cx:pt idx="8">38.170347003154568</cx:pt>
          <cx:pt idx="9">36.024630541871915</cx:pt>
          <cx:pt idx="10">35.750000000000007</cx:pt>
          <cx:pt idx="11">34.283783783783782</cx:pt>
          <cx:pt idx="12">33.639344262295083</cx:pt>
          <cx:pt idx="13">32.917808219178085</cx:pt>
          <cx:pt idx="14">32.340425531914889</cx:pt>
          <cx:pt idx="15">32.30952380952381</cx:pt>
          <cx:pt idx="16">31.9921875</cx:pt>
          <cx:pt idx="17">29.842105263157897</cx:pt>
          <cx:pt idx="18">29.806451612903228</cx:pt>
          <cx:pt idx="19">29.64406779661017</cx:pt>
          <cx:pt idx="20">29.492537313432837</cx:pt>
          <cx:pt idx="21">28.9016393442623</cx:pt>
          <cx:pt idx="22">28.897590361445779</cx:pt>
          <cx:pt idx="23">27.345454545454544</cx:pt>
          <cx:pt idx="24">27.238095238095237</cx:pt>
          <cx:pt idx="25">25.561403508771932</cx:pt>
          <cx:pt idx="26">25.435897435897438</cx:pt>
          <cx:pt idx="27">22.619718309859152</cx:pt>
          <cx:pt idx="28">22.388888888888889</cx:pt>
          <cx:pt idx="29">22.184615384615388</cx:pt>
          <cx:pt idx="30">21.921052631578949</cx:pt>
          <cx:pt idx="31">20.15625</cx:pt>
          <cx:pt idx="32">19.897959183673468</cx:pt>
          <cx:pt idx="33">19.800000000000001</cx:pt>
          <cx:pt idx="34">19.741935483870972</cx:pt>
          <cx:pt idx="35">19.441860465116278</cx:pt>
          <cx:pt idx="36">19.09090909090909</cx:pt>
          <cx:pt idx="37">19</cx:pt>
          <cx:pt idx="38">18.966942148760332</cx:pt>
          <cx:pt idx="39">18.478260869565215</cx:pt>
          <cx:pt idx="40">18.416666666666664</cx:pt>
          <cx:pt idx="41">17.307692307692307</cx:pt>
          <cx:pt idx="42">16.800000000000001</cx:pt>
          <cx:pt idx="43">16.39130434782609</cx:pt>
          <cx:pt idx="44">16.149999999999999</cx:pt>
          <cx:pt idx="45">16.086956521739129</cx:pt>
          <cx:pt idx="46">15.257575757575756</cx:pt>
          <cx:pt idx="47">12.959999999999999</cx:pt>
          <cx:pt idx="48">11.694915254237287</cx:pt>
          <cx:pt idx="49">11.666666666666666</cx:pt>
          <cx:pt idx="50">11.631578947368419</cx:pt>
          <cx:pt idx="51">10.080000000000002</cx:pt>
          <cx:pt idx="52">9.9733333333333345</cx:pt>
          <cx:pt idx="53">9</cx:pt>
          <cx:pt idx="54">8.8636363636363633</cx:pt>
          <cx:pt idx="55">8.6197183098591541</cx:pt>
          <cx:pt idx="56">8.3999999999999986</cx:pt>
          <cx:pt idx="57">7.7446808510638299</cx:pt>
          <cx:pt idx="58">7</cx:pt>
          <cx:pt idx="59">6.8333333333333339</cx:pt>
          <cx:pt idx="60">5.3333333333333339</cx:pt>
          <cx:pt idx="61">4.4210526315789469</cx:pt>
          <cx:pt idx="62">3.3846153846153846</cx:pt>
        </cx:lvl>
      </cx:numDim>
    </cx:data>
  </cx:chartData>
  <cx:chart>
    <cx:title pos="t" align="ctr" overlay="0">
      <cx:tx>
        <cx:txData>
          <cx:v>No of Unsuccessful Students in Maths - GCE OL 2017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 of Unsuccessful Students in Maths - GCE OL 2017</a:t>
          </a:r>
        </a:p>
      </cx:txPr>
    </cx:title>
    <cx:plotArea>
      <cx:plotAreaRegion>
        <cx:series layoutId="clusteredColumn" uniqueId="{D09657D7-7DB1-4082-B6A7-BDEAE8C7D1AD}">
          <cx:dataLabels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7FC10A34-5C0F-4333-AB96-7EC78BB224E2}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Tamil!$R$4:$R$66</cx:f>
        <cx:lvl ptCount="63">
          <cx:pt idx="0">VAYAVILAN MADYA MAHA VIDYALAYAM NAVOTHYA SCHOOL</cx:pt>
          <cx:pt idx="1">MANIPAY HINDU COLLEGE</cx:pt>
          <cx:pt idx="2">VADDU CENTRAL COLLEGE</cx:pt>
          <cx:pt idx="3">JAFFNA COLLEGE</cx:pt>
          <cx:pt idx="4">MAHAJANA COLLEGE</cx:pt>
          <cx:pt idx="5">VICTORIA COLLEGE</cx:pt>
          <cx:pt idx="6">ST.HENRYS COLLEGE</cx:pt>
          <cx:pt idx="7">SANDILIPAY HINDU COLLEGE</cx:pt>
          <cx:pt idx="8">UNION COLLEGE</cx:pt>
          <cx:pt idx="9">MANIPAY LADIES COLLEGE</cx:pt>
          <cx:pt idx="10">ANAIKODDAI R.C.T.M SCHOOL</cx:pt>
          <cx:pt idx="11">ARUNODAYA COLLEGE</cx:pt>
          <cx:pt idx="12">ILAVALAI CONVENT M.V</cx:pt>
          <cx:pt idx="13">VADDU HINDU COLLEGE[NAVODAYA]</cx:pt>
          <cx:pt idx="14">MANIPAY MEMORIAL ENGLISH SCHOOL</cx:pt>
          <cx:pt idx="15">MALLAKAM MAHA VIDYALAYAM</cx:pt>
          <cx:pt idx="16">ARALY EAST A.M.T.M.SCHOOL</cx:pt>
          <cx:pt idx="17">MOOLAI SAIVAPRAGASA VID.</cx:pt>
          <cx:pt idx="18">KUDDIYAPULAM G.T.M.SCHOOL</cx:pt>
          <cx:pt idx="19">ANAICODDAI BALASUBRAMANIYA VIDYALAYAM</cx:pt>
          <cx:pt idx="20">SUTHUMALAI CHINMAYA BHARATHY VIDYALAYAM</cx:pt>
          <cx:pt idx="21">MATHAGAL ST.JOSEPH MAHAVIDYALAYAM</cx:pt>
          <cx:pt idx="22">ARALY HINDU COLLEGE</cx:pt>
          <cx:pt idx="23">ARALY VALLIAMMAI MEMORIAL VIDYASALAI</cx:pt>
          <cx:pt idx="24">PANDATERUPPU HINDU COLLEGE</cx:pt>
          <cx:pt idx="25">INUVIL CENTRAL COLLEGE</cx:pt>
          <cx:pt idx="26">ILAVALAI MEIHANDAN MAHA VIDYALAYAM</cx:pt>
          <cx:pt idx="27">PANDATERUPPU GIRLS HIGH SCHOOL</cx:pt>
          <cx:pt idx="28">CHANKANAI SIVAPRAGASA MAHA VIDYALAYAM</cx:pt>
          <cx:pt idx="29">SILLALAI R.C.T.M SCHOOL</cx:pt>
          <cx:pt idx="30">RAMANATHAN COLLEGE</cx:pt>
          <cx:pt idx="31">NAVALY MAHA VIDYALAYAM</cx:pt>
          <cx:pt idx="32">MYLIDDY NORTH KALAIMAGAL MAHA VIDYALAYAM</cx:pt>
          <cx:pt idx="33">UDUVIL GIRLS COLLEGE</cx:pt>
          <cx:pt idx="34">NUNASAI VIDYALAYAM MATHAGAL</cx:pt>
          <cx:pt idx="35">KEERIMALAI NAGULESWARA M.V</cx:pt>
          <cx:pt idx="36">ERLALAI MAHA VIDYALAYAM</cx:pt>
          <cx:pt idx="37">PANDATERUPPU JACINTHA R.C.T.M SCHOOL</cx:pt>
          <cx:pt idx="38">CHULIPURAM NORTH ARUMUGA VIDYALAYAM</cx:pt>
          <cx:pt idx="39">PANNAGAM MEIHANDAN M.V.</cx:pt>
          <cx:pt idx="40">EALALAI SRIMURUGAN VIDYALAYAM</cx:pt>
          <cx:pt idx="41">VEMANKAMAM MAHA VIDYALAYAM</cx:pt>
          <cx:pt idx="42">SKANDAVARODAYA COLLEGE</cx:pt>
          <cx:pt idx="43">PIRANPATTU KALAIMAGAL VIDYALAYAM</cx:pt>
          <cx:pt idx="44">KULAMANGAL R.C.VIDYALAYAM</cx:pt>
          <cx:pt idx="45">ARALY SARASWATHY MAHA VIDYALAYAM</cx:pt>
          <cx:pt idx="46">ALAVEDDY ARUNASALAM VIDYALAYAM</cx:pt>
          <cx:pt idx="47">NADESWARA COLLEGE</cx:pt>
          <cx:pt idx="48">MANIPAY ST.ANNES R.C.T.M.S</cx:pt>
          <cx:pt idx="49">KANKESANTHURAI MV</cx:pt>
          <cx:pt idx="50">PUNNALAIKKADDUVAN SITHTHYVINAYAGAR VID</cx:pt>
          <cx:pt idx="51">MYLIDDY R.C.T.M.S</cx:pt>
          <cx:pt idx="52">KADDUVANPULAM MAHA VIDYALAYAM</cx:pt>
          <cx:pt idx="53">INUVIL HINDU COLLEGE</cx:pt>
          <cx:pt idx="54">UDUVIL MURUGAMOORTHY VIDYASALAI</cx:pt>
          <cx:pt idx="55">THAVADY HINDU TAMIL MIXED SCHOOL</cx:pt>
          <cx:pt idx="56">MYLANI SAIVA MAHA VIDYALAYAM</cx:pt>
          <cx:pt idx="57">KANDERODAI TAMIL KANDIAH VID</cx:pt>
          <cx:pt idx="58">UDUVIL MANNS MAHA VIDYALAYAM</cx:pt>
          <cx:pt idx="59">TELLIPPALAI SIVAPRAGASA VIDYASALAI</cx:pt>
          <cx:pt idx="60">ERLALAI SAIVAMAHAJANA VIDYALAYAM</cx:pt>
          <cx:pt idx="61">KUPPILAN VIGNESWARA MAHAVIDYALAYAM</cx:pt>
          <cx:pt idx="62">SUTHUMALAI NORTH T.M. VIDYALAYAM</cx:pt>
        </cx:lvl>
      </cx:strDim>
      <cx:numDim type="val">
        <cx:f>Tamil!$S$4:$S$66</cx:f>
        <cx:lvl ptCount="63" formatCode="_(* #,##0_);_(* \(#,##0\);_(* &quot;-&quot;??_);_(@_)">
          <cx:pt idx="0">60.738461538461543</cx:pt>
          <cx:pt idx="1">57.99666666666667</cx:pt>
          <cx:pt idx="2">54.129310344827587</cx:pt>
          <cx:pt idx="3">49.27444794952681</cx:pt>
          <cx:pt idx="4">48.984939759036145</cx:pt>
          <cx:pt idx="5">46.586538461538467</cx:pt>
          <cx:pt idx="6">44.654377880184327</cx:pt>
          <cx:pt idx="7">43.32954545454546</cx:pt>
          <cx:pt idx="8">43.255319148936174</cx:pt>
          <cx:pt idx="9">36.049999999999997</cx:pt>
          <cx:pt idx="10">34.182539682539677</cx:pt>
          <cx:pt idx="11">33.754545454545458</cx:pt>
          <cx:pt idx="12">33.419354838709673</cx:pt>
          <cx:pt idx="13">31.53675687193693</cx:pt>
          <cx:pt idx="14">31.068493150684937</cx:pt>
          <cx:pt idx="15">30.143540669856463</cx:pt>
          <cx:pt idx="16">30</cx:pt>
          <cx:pt idx="17">29.655737704918035</cx:pt>
          <cx:pt idx="18">29.635135135135137</cx:pt>
          <cx:pt idx="19">26.089552238805968</cx:pt>
          <cx:pt idx="20">24.205128205128204</cx:pt>
          <cx:pt idx="21">24.173553719008265</cx:pt>
          <cx:pt idx="22">23.967213114754095</cx:pt>
          <cx:pt idx="23">23.047619047619047</cx:pt>
          <cx:pt idx="24">22.962962962962962</cx:pt>
          <cx:pt idx="25">21.607006020799123</cx:pt>
          <cx:pt idx="26">21.026315789473685</cx:pt>
          <cx:pt idx="27">20.140845070422532</cx:pt>
          <cx:pt idx="28">19.797036883547449</cx:pt>
          <cx:pt idx="29">18.48</cx:pt>
          <cx:pt idx="30">18.418452380952381</cx:pt>
          <cx:pt idx="31">18.156521739130433</cx:pt>
          <cx:pt idx="32">16.800000000000001</cx:pt>
          <cx:pt idx="33">16.521304347826089</cx:pt>
          <cx:pt idx="34">16.304347826086957</cx:pt>
          <cx:pt idx="35">15.348837209302326</cx:pt>
          <cx:pt idx="36">14.684210526315791</cx:pt>
          <cx:pt idx="37">13.77551020408163</cx:pt>
          <cx:pt idx="38">13.600000000000001</cx:pt>
          <cx:pt idx="39">13.574896930829127</cx:pt>
          <cx:pt idx="40">13.493333333333332</cx:pt>
          <cx:pt idx="41">13.363636363636363</cx:pt>
          <cx:pt idx="42">11.916666666666664</cx:pt>
          <cx:pt idx="43">11.879999999999999</cx:pt>
          <cx:pt idx="44">11.375</cx:pt>
          <cx:pt idx="45">11.34114583333333</cx:pt>
          <cx:pt idx="46">9.577464788732394</cx:pt>
          <cx:pt idx="47">9.3599999999999994</cx:pt>
          <cx:pt idx="48">9.3333333333333321</cx:pt>
          <cx:pt idx="49">9</cx:pt>
          <cx:pt idx="50">7.852941176470587</cx:pt>
          <cx:pt idx="51">7</cx:pt>
          <cx:pt idx="52">6.4772727272727266</cx:pt>
          <cx:pt idx="53">6.4655797101449277</cx:pt>
          <cx:pt idx="54">6.0454545454545467</cx:pt>
          <cx:pt idx="55">4.1052631578947381</cx:pt>
          <cx:pt idx="56">3.7777777777777777</cx:pt>
          <cx:pt idx="57">2.9237288135593218</cx:pt>
          <cx:pt idx="58">2.8838487972508595</cx:pt>
          <cx:pt idx="59">2.5789473684210531</cx:pt>
          <cx:pt idx="60">2.2340425531914887</cx:pt>
          <cx:pt idx="61">2.1760000000000002</cx:pt>
          <cx:pt idx="62">1.5384615384615383</cx:pt>
        </cx:lvl>
      </cx:numDim>
    </cx:data>
  </cx:chartData>
  <cx:chart>
    <cx:title pos="t" align="ctr" overlay="0">
      <cx:tx>
        <cx:txData>
          <cx:v>No of Unsuccess Students in Tamil - GCE OL 2017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 of Unsuccess Students in Tamil - GCE OL 2017</a:t>
          </a:r>
        </a:p>
      </cx:txPr>
    </cx:title>
    <cx:plotArea>
      <cx:plotAreaRegion>
        <cx:series layoutId="clusteredColumn" uniqueId="{D09657D7-7DB1-4082-B6A7-BDEAE8C7D1AD}">
          <cx:dataLabels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7FC10A34-5C0F-4333-AB96-7EC78BB224E2}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hartEx4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Science!$R$4:$R$66</cx:f>
        <cx:lvl ptCount="63">
          <cx:pt idx="0">VICTORIA COLLEGE</cx:pt>
          <cx:pt idx="1">VAYAVILAN MADYA MAHA VIDYALAYAM NAVOTHYA SCHOOL</cx:pt>
          <cx:pt idx="2">MANIPAY HINDU COLLEGE</cx:pt>
          <cx:pt idx="3">VADDU CENTRAL COLLEGE</cx:pt>
          <cx:pt idx="4">JAFFNA COLLEGE</cx:pt>
          <cx:pt idx="5">ST.HENRYS COLLEGE</cx:pt>
          <cx:pt idx="6">UNION COLLEGE</cx:pt>
          <cx:pt idx="7">VADDU HINDU COLLEGE[NAVODAYA]</cx:pt>
          <cx:pt idx="8">MAHAJANA COLLEGE</cx:pt>
          <cx:pt idx="9">RAMANATHAN COLLEGE</cx:pt>
          <cx:pt idx="10">ILAVALAI CONVENT M.V</cx:pt>
          <cx:pt idx="11">SANDILIPAY HINDU COLLEGE</cx:pt>
          <cx:pt idx="12">MANIPAY LADIES COLLEGE</cx:pt>
          <cx:pt idx="13">ARUNODAYA COLLEGE</cx:pt>
          <cx:pt idx="14">MALLAKAM MAHA VIDYALAYAM</cx:pt>
          <cx:pt idx="15">CHANKANAI SIVAPRAGASA MAHA VIDYALAYAM</cx:pt>
          <cx:pt idx="16">MOOLAI SAIVAPRAGASA VID.</cx:pt>
          <cx:pt idx="17">INUVIL CENTRAL COLLEGE</cx:pt>
          <cx:pt idx="18">ANAIKODDAI R.C.T.M SCHOOL</cx:pt>
          <cx:pt idx="19">SKANDAVARODAYA COLLEGE</cx:pt>
          <cx:pt idx="20">KUDDIYAPULAM G.T.M.SCHOOL</cx:pt>
          <cx:pt idx="21">MANIPAY MEMORIAL ENGLISH SCHOOL</cx:pt>
          <cx:pt idx="22">ARALY SARASWATHY MAHA VIDYALAYAM</cx:pt>
          <cx:pt idx="23">PANNAGAM MEIHANDAN M.V.</cx:pt>
          <cx:pt idx="24">SUTHUMALAI CHINMAYA BHARATHY VIDYALAYAM</cx:pt>
          <cx:pt idx="25">EALALAI SRIMURUGAN VIDYALAYAM</cx:pt>
          <cx:pt idx="26">ANAICODDAI BALASUBRAMANIYA VIDYALAYAM</cx:pt>
          <cx:pt idx="27">ARALY HINDU COLLEGE</cx:pt>
          <cx:pt idx="28">MATHAGAL ST.JOSEPH MAHAVIDYALAYAM</cx:pt>
          <cx:pt idx="29">ARALY VALLIAMMAI MEMORIAL VIDYASALAI</cx:pt>
          <cx:pt idx="30">PANDATERUPPU GIRLS HIGH SCHOOL</cx:pt>
          <cx:pt idx="31">ARALY EAST A.M.T.M.SCHOOL</cx:pt>
          <cx:pt idx="32">PANDATERUPPU HINDU COLLEGE</cx:pt>
          <cx:pt idx="33">ILAVALAI MEIHANDAN MAHA VIDYALAYAM</cx:pt>
          <cx:pt idx="34">ERLALAI MAHA VIDYALAYAM</cx:pt>
          <cx:pt idx="35">UDUVIL GIRLS COLLEGE</cx:pt>
          <cx:pt idx="36">SILLALAI R.C.T.M SCHOOL</cx:pt>
          <cx:pt idx="37">NUNASAI VIDYALAYAM MATHAGAL</cx:pt>
          <cx:pt idx="38">CHULIPURAM NORTH ARUMUGA VIDYALAYAM</cx:pt>
          <cx:pt idx="39">KULAMANGAL R.C.VIDYALAYAM</cx:pt>
          <cx:pt idx="40">NAVALY MAHA VIDYALAYAM</cx:pt>
          <cx:pt idx="41">INUVIL HINDU COLLEGE</cx:pt>
          <cx:pt idx="42">PUNNALAIKKADDUVAN SITHTHYVINAYAGAR VID</cx:pt>
          <cx:pt idx="43">PIRANPATTU KALAIMAGAL VIDYALAYAM</cx:pt>
          <cx:pt idx="44">VEMANKAMAM MAHA VIDYALAYAM</cx:pt>
          <cx:pt idx="45">PANDATERUPPU JACINTHA R.C.T.M SCHOOL</cx:pt>
          <cx:pt idx="46">KEERIMALAI NAGULESWARA M.V</cx:pt>
          <cx:pt idx="47">MYLIDDY NORTH KALAIMAGAL MAHA VIDYALAYAM</cx:pt>
          <cx:pt idx="48">MANIPAY ST.ANNES R.C.T.M.S</cx:pt>
          <cx:pt idx="49">UDUVIL MURUGAMOORTHY VIDYASALAI</cx:pt>
          <cx:pt idx="50">NADESWARA COLLEGE</cx:pt>
          <cx:pt idx="51">ALAVEDDY ARUNASALAM VIDYALAYAM</cx:pt>
          <cx:pt idx="52">KANDERODAI TAMIL KANDIAH VID</cx:pt>
          <cx:pt idx="53">THAVADY HINDU TAMIL MIXED SCHOOL</cx:pt>
          <cx:pt idx="54">KANKESANTHURAI MV</cx:pt>
          <cx:pt idx="55">KADDUVANPULAM MAHA VIDYALAYAM</cx:pt>
          <cx:pt idx="56">ERLALAI SAIVAMAHAJANA VIDYALAYAM</cx:pt>
          <cx:pt idx="57">MYLIDDY R.C.T.M.S</cx:pt>
          <cx:pt idx="58">KUPPILAN VIGNESWARA MAHAVIDYALAYAM</cx:pt>
          <cx:pt idx="59">MYLANI SAIVA MAHA VIDYALAYAM</cx:pt>
          <cx:pt idx="60">TELLIPPALAI SIVAPRAGASA VIDYASALAI</cx:pt>
          <cx:pt idx="61">UDUVIL MANNS MAHA VIDYALAYAM</cx:pt>
          <cx:pt idx="62">SUTHUMALAI NORTH T.M. VIDYALAYAM</cx:pt>
        </cx:lvl>
      </cx:strDim>
      <cx:numDim type="val">
        <cx:f>Science!$S$4:$S$66</cx:f>
        <cx:lvl ptCount="63" formatCode="_(* #,##0_);_(* \(#,##0\);_(* &quot;-&quot;??_);_(@_)">
          <cx:pt idx="0">112.49278846153847</cx:pt>
          <cx:pt idx="1">82.430769230769215</cx:pt>
          <cx:pt idx="2">77.176666666666662</cx:pt>
          <cx:pt idx="3">73.349137931034477</cx:pt>
          <cx:pt idx="4">67.665615141955826</cx:pt>
          <cx:pt idx="5">66.746543778801851</cx:pt>
          <cx:pt idx="6">65.893617021276597</cx:pt>
          <cx:pt idx="7">63.508203707649685</cx:pt>
          <cx:pt idx="8">63.081325301204828</cx:pt>
          <cx:pt idx="9">59.662698412698418</cx:pt>
          <cx:pt idx="10">56.903225806451616</cx:pt>
          <cx:pt idx="11">56.363636363636367</cx:pt>
          <cx:pt idx="12">52.292307692307688</cx:pt>
          <cx:pt idx="13">49.990909090909085</cx:pt>
          <cx:pt idx="14">49.133971291866025</cx:pt>
          <cx:pt idx="15">46.180066307501029</cx:pt>
          <cx:pt idx="16">45.147540983606561</cx:pt>
          <cx:pt idx="17">45.001642036124792</cx:pt>
          <cx:pt idx="18">43.079365079365083</cx:pt>
          <cx:pt idx="19">41.970238095238095</cx:pt>
          <cx:pt idx="20">40.094594594594597</cx:pt>
          <cx:pt idx="21">39.945205479452056</cx:pt>
          <cx:pt idx="22">38.763020833333336</cx:pt>
          <cx:pt idx="23">35.252404947320201</cx:pt>
          <cx:pt idx="24">34.46153846153846</cx:pt>
          <cx:pt idx="25">34.026666666666664</cx:pt>
          <cx:pt idx="26">33.462686567164177</cx:pt>
          <cx:pt idx="27">32.07377049180328</cx:pt>
          <cx:pt idx="28">31.239669421487605</cx:pt>
          <cx:pt idx="29">30.380952380952383</cx:pt>
          <cx:pt idx="30">30.056338028169012</cx:pt>
          <cx:pt idx="31">30</cx:pt>
          <cx:pt idx="32">29.277777777777779</cx:pt>
          <cx:pt idx="33">27.736842105263158</cx:pt>
          <cx:pt idx="34">26.649122807017545</cx:pt>
          <cx:pt idx="35">25.159999999999997</cx:pt>
          <cx:pt idx="36">25.080000000000002</cx:pt>
          <cx:pt idx="37">25</cx:pt>
          <cx:pt idx="38">24.649999999999999</cx:pt>
          <cx:pt idx="39">22.208333333333332</cx:pt>
          <cx:pt idx="40">21.434782608695652</cx:pt>
          <cx:pt idx="41">20.806702898550725</cx:pt>
          <cx:pt idx="42">20.088235294117645</cx:pt>
          <cx:pt idx="43">19.439999999999998</cx:pt>
          <cx:pt idx="44">19.09090909090909</cx:pt>
          <cx:pt idx="45">18.877551020408163</cx:pt>
          <cx:pt idx="46">18.418604651162788</cx:pt>
          <cx:pt idx="47">17.422222222222224</cx:pt>
          <cx:pt idx="48">16</cx:pt>
          <cx:pt idx="49">15.545454545454545</cx:pt>
          <cx:pt idx="50">12.239999999999998</cx:pt>
          <cx:pt idx="51">12.211267605633802</cx:pt>
          <cx:pt idx="52">12.182203389830507</cx:pt>
          <cx:pt idx="53">10.4</cx:pt>
          <cx:pt idx="54">9</cx:pt>
          <cx:pt idx="55">8.8636363636363633</cx:pt>
          <cx:pt idx="56">7.4468085106382977</cx:pt>
          <cx:pt idx="57">7</cx:pt>
          <cx:pt idx="58">6.879999999999999</cx:pt>
          <cx:pt idx="59">6.1944444444444438</cx:pt>
          <cx:pt idx="60">5.8947368421052628</cx:pt>
          <cx:pt idx="61">5.2398625429553274</cx:pt>
          <cx:pt idx="62">4</cx:pt>
        </cx:lvl>
      </cx:numDim>
    </cx:data>
  </cx:chartData>
  <cx:chart>
    <cx:title pos="t" align="ctr" overlay="0">
      <cx:tx>
        <cx:txData>
          <cx:v>No of unsuccess students in Science - GCE OL 2017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 of unsuccess students in Science - GCE OL 2017</a:t>
          </a:r>
        </a:p>
      </cx:txPr>
    </cx:title>
    <cx:plotArea>
      <cx:plotAreaRegion>
        <cx:series layoutId="clusteredColumn" uniqueId="{D09657D7-7DB1-4082-B6A7-BDEAE8C7D1AD}">
          <cx:dataLabels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7FC10A34-5C0F-4333-AB96-7EC78BB224E2}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hartEx5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Eng!$R$4:$R$66</cx:f>
        <cx:lvl ptCount="63">
          <cx:pt idx="0">VICTORIA COLLEGE</cx:pt>
          <cx:pt idx="1">VAYAVILAN MADYA MAHA VIDYALAYAM NAVOTHYA SCHOOL</cx:pt>
          <cx:pt idx="2">MANIPAY HINDU COLLEGE</cx:pt>
          <cx:pt idx="3">VADDU HINDU COLLEGE[NAVODAYA]</cx:pt>
          <cx:pt idx="4">VADDU CENTRAL COLLEGE</cx:pt>
          <cx:pt idx="5">RAMANATHAN COLLEGE</cx:pt>
          <cx:pt idx="6">ST.HENRYS COLLEGE</cx:pt>
          <cx:pt idx="7">UNION COLLEGE</cx:pt>
          <cx:pt idx="8">CHANKANAI SIVAPRAGASA MAHA VIDYALAYAM</cx:pt>
          <cx:pt idx="9">SANDILIPAY HINDU COLLEGE</cx:pt>
          <cx:pt idx="10">MAHAJANA COLLEGE</cx:pt>
          <cx:pt idx="11">SKANDAVARODAYA COLLEGE</cx:pt>
          <cx:pt idx="12">ARUNODAYA COLLEGE</cx:pt>
          <cx:pt idx="13">INUVIL CENTRAL COLLEGE</cx:pt>
          <cx:pt idx="14">MALLAKAM MAHA VIDYALAYAM</cx:pt>
          <cx:pt idx="15">JAFFNA COLLEGE</cx:pt>
          <cx:pt idx="16">ARALY SARASWATHY MAHA VIDYALAYAM</cx:pt>
          <cx:pt idx="17">ANAIKODDAI R.C.T.M SCHOOL</cx:pt>
          <cx:pt idx="18">ILAVALAI CONVENT M.V</cx:pt>
          <cx:pt idx="19">MOOLAI SAIVAPRAGASA VID.</cx:pt>
          <cx:pt idx="20">PANNAGAM MEIHANDAN M.V.</cx:pt>
          <cx:pt idx="21">MANIPAY MEMORIAL ENGLISH SCHOOL</cx:pt>
          <cx:pt idx="22">MANIPAY LADIES COLLEGE</cx:pt>
          <cx:pt idx="23">ARALY HINDU COLLEGE</cx:pt>
          <cx:pt idx="24">KUDDIYAPULAM G.T.M.SCHOOL</cx:pt>
          <cx:pt idx="25">SUTHUMALAI CHINMAYA BHARATHY VIDYALAYAM</cx:pt>
          <cx:pt idx="26">EALALAI SRIMURUGAN VIDYALAYAM</cx:pt>
          <cx:pt idx="27">ANAICODDAI BALASUBRAMANIYA VIDYALAYAM</cx:pt>
          <cx:pt idx="28">INUVIL HINDU COLLEGE</cx:pt>
          <cx:pt idx="29">CHULIPURAM NORTH ARUMUGA VIDYALAYAM</cx:pt>
          <cx:pt idx="30">ARALY VALLIAMMAI MEMORIAL VIDYASALAI</cx:pt>
          <cx:pt idx="31">ILAVALAI MEIHANDAN MAHA VIDYALAYAM</cx:pt>
          <cx:pt idx="32">SILLALAI R.C.T.M SCHOOL</cx:pt>
          <cx:pt idx="33">ARALY EAST A.M.T.M.SCHOOL</cx:pt>
          <cx:pt idx="34">ERLALAI MAHA VIDYALAYAM</cx:pt>
          <cx:pt idx="35">PANDATERUPPU HINDU COLLEGE</cx:pt>
          <cx:pt idx="36">PANDATERUPPU GIRLS HIGH SCHOOL</cx:pt>
          <cx:pt idx="37">MATHAGAL ST.JOSEPH MAHAVIDYALAYAM</cx:pt>
          <cx:pt idx="38">NUNASAI VIDYALAYAM MATHAGAL</cx:pt>
          <cx:pt idx="39">THAVADY HINDU TAMIL MIXED SCHOOL</cx:pt>
          <cx:pt idx="40">KULAMANGAL R.C.VIDYALAYAM</cx:pt>
          <cx:pt idx="41">UDUVIL GIRLS COLLEGE</cx:pt>
          <cx:pt idx="42">MYLIDDY NORTH KALAIMAGAL MAHA VIDYALAYAM</cx:pt>
          <cx:pt idx="43">PUNNALAIKKADDUVAN SITHTHYVINAYAGAR VID</cx:pt>
          <cx:pt idx="44">KEERIMALAI NAGULESWARA M.V</cx:pt>
          <cx:pt idx="45">PIRANPATTU KALAIMAGAL VIDYALAYAM</cx:pt>
          <cx:pt idx="46">VEMANKAMAM MAHA VIDYALAYAM</cx:pt>
          <cx:pt idx="47">PANDATERUPPU JACINTHA R.C.T.M SCHOOL</cx:pt>
          <cx:pt idx="48">KANDERODAI TAMIL KANDIAH VID</cx:pt>
          <cx:pt idx="49">UDUVIL MURUGAMOORTHY VIDYASALAI</cx:pt>
          <cx:pt idx="50">NAVALY MAHA VIDYALAYAM</cx:pt>
          <cx:pt idx="51">ALAVEDDY ARUNASALAM VIDYALAYAM</cx:pt>
          <cx:pt idx="52">NADESWARA COLLEGE</cx:pt>
          <cx:pt idx="53">KADDUVANPULAM MAHA VIDYALAYAM</cx:pt>
          <cx:pt idx="54">MANIPAY ST.ANNES R.C.T.M.S</cx:pt>
          <cx:pt idx="55">ERLALAI SAIVAMAHAJANA VIDYALAYAM</cx:pt>
          <cx:pt idx="56">KUPPILAN VIGNESWARA MAHAVIDYALAYAM</cx:pt>
          <cx:pt idx="57">KANKESANTHURAI MV</cx:pt>
          <cx:pt idx="58">MYLANI SAIVA MAHA VIDYALAYAM</cx:pt>
          <cx:pt idx="59">UDUVIL MANNS MAHA VIDYALAYAM</cx:pt>
          <cx:pt idx="60">MYLIDDY R.C.T.M.S</cx:pt>
          <cx:pt idx="61">TELLIPPALAI SIVAPRAGASA VIDYASALAI</cx:pt>
          <cx:pt idx="62">SUTHUMALAI NORTH T.M. VIDYALAYAM</cx:pt>
        </cx:lvl>
      </cx:strDim>
      <cx:numDim type="val">
        <cx:f>Eng!$S$4:$S$66</cx:f>
        <cx:lvl ptCount="63" formatCode="_(* #,##0_);_(* \(#,##0\);_(* &quot;-&quot;??_);_(@_)">
          <cx:pt idx="0">125.83846153846154</cx:pt>
          <cx:pt idx="1">101.95384615384616</cx:pt>
          <cx:pt idx="2">96.356666666666669</cx:pt>
          <cx:pt idx="3">80.113360323886639</cx:pt>
          <cx:pt idx="4">79.232758620689651</cx:pt>
          <cx:pt idx="5">78.292857142857144</cx:pt>
          <cx:pt idx="6">76.617511520737324</cx:pt>
          <cx:pt idx="7">75.191489361702125</cx:pt>
          <cx:pt idx="8">70.21052631578948</cx:pt>
          <cx:pt idx="9">69.397727272727266</cx:pt>
          <cx:pt idx="10">68.71987951807229</cx:pt>
          <cx:pt idx="11">65.541666666666657</cx:pt>
          <cx:pt idx="12">59.390909090909091</cx:pt>
          <cx:pt idx="13">55.960591133004925</cx:pt>
          <cx:pt idx="14">54.861244019138752</cx:pt>
          <cx:pt idx="15">54.479495268138805</cx:pt>
          <cx:pt idx="16">54.3359375</cx:pt>
          <cx:pt idx="17">52.444444444444443</cx:pt>
          <cx:pt idx="18">49.677419354838705</cx:pt>
          <cx:pt idx="19">47.803278688524593</cx:pt>
          <cx:pt idx="20">46.423728813559322</cx:pt>
          <cx:pt idx="21">44.013698630136986</cx:pt>
          <cx:pt idx="22">42.784615384615378</cx:pt>
          <cx:pt idx="23">38.770491803278688</cx:pt>
          <cx:pt idx="24">38.351351351351354</cx:pt>
          <cx:pt idx="25">38.15384615384616</cx:pt>
          <cx:pt idx="26">37.546666666666667</cx:pt>
          <cx:pt idx="27">36.298507462686565</cx:pt>
          <cx:pt idx="28">34.9375</cx:pt>
          <cx:pt idx="29">31.450000000000003</cx:pt>
          <cx:pt idx="30">31.428571428571427</cx:pt>
          <cx:pt idx="31">31.315789473684209</cx:pt>
          <cx:pt idx="32">31.02</cx:pt>
          <cx:pt idx="33">30</cx:pt>
          <cx:pt idx="34">29.912280701754387</cx:pt>
          <cx:pt idx="35">29.277777777777779</cx:pt>
          <cx:pt idx="36">27.577464788732396</cx:pt>
          <cx:pt idx="37">26.776859504132233</cx:pt>
          <cx:pt idx="38">25</cx:pt>
          <cx:pt idx="39">23.60526315789474</cx:pt>
          <cx:pt idx="40">22.75</cx:pt>
          <cx:pt idx="41">22.521739130434785</cx:pt>
          <cx:pt idx="42">22.400000000000002</cx:pt>
          <cx:pt idx="43">22</cx:pt>
          <cx:pt idx="44">22</cx:pt>
          <cx:pt idx="45">21.600000000000001</cx:pt>
          <cx:pt idx="46">21</cx:pt>
          <cx:pt idx="47">20.918367346938776</cx:pt>
          <cx:pt idx="48">19.491525423728813</cx:pt>
          <cx:pt idx="49">18.424242424242426</cx:pt>
          <cx:pt idx="50">18.408695652173915</cx:pt>
          <cx:pt idx="51">16.760563380281692</cx:pt>
          <cx:pt idx="52">16.560000000000002</cx:pt>
          <cx:pt idx="53">14.318181818181818</cx:pt>
          <cx:pt idx="54">12.999999999999998</cx:pt>
          <cx:pt idx="55">12.808510638297872</cx:pt>
          <cx:pt idx="56">11.6</cx:pt>
          <cx:pt idx="57">9</cx:pt>
          <cx:pt idx="58">8.3333333333333339</cx:pt>
          <cx:pt idx="59">8</cx:pt>
          <cx:pt idx="60">7</cx:pt>
          <cx:pt idx="61">6.6315789473684212</cx:pt>
          <cx:pt idx="62">3.0769230769230766</cx:pt>
        </cx:lvl>
      </cx:numDim>
    </cx:data>
  </cx:chartData>
  <cx:chart>
    <cx:title pos="t" align="ctr" overlay="0">
      <cx:tx>
        <cx:txData>
          <cx:v>No of Unsuccesful Students in English - GCE OL 2017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 of Unsuccesful Students in English - GCE OL 2017</a:t>
          </a:r>
        </a:p>
      </cx:txPr>
    </cx:title>
    <cx:plotArea>
      <cx:plotAreaRegion>
        <cx:series layoutId="clusteredColumn" uniqueId="{D09657D7-7DB1-4082-B6A7-BDEAE8C7D1AD}">
          <cx:dataLabels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7FC10A34-5C0F-4333-AB96-7EC78BB224E2}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hartEx6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STEM!$R$4:$R$66</cx:f>
        <cx:lvl ptCount="63">
          <cx:pt idx="0">VICTORIA COLLEGE</cx:pt>
          <cx:pt idx="1">MANIPAY HINDU COLLEGE</cx:pt>
          <cx:pt idx="2">VAYAVILAN MADYA MAHA VIDYALAYAM NAVOTHYA SCHOOL</cx:pt>
          <cx:pt idx="3">VADDU HINDU COLLEGE[NAVODAYA]</cx:pt>
          <cx:pt idx="4">RAMANATHAN COLLEGE</cx:pt>
          <cx:pt idx="5">VADDU CENTRAL COLLEGE</cx:pt>
          <cx:pt idx="6">CHANKANAI SIVAPRAGASA MAHA VIDYALAYAM</cx:pt>
          <cx:pt idx="7">UNION COLLEGE</cx:pt>
          <cx:pt idx="8">SANDILIPAY HINDU COLLEGE</cx:pt>
          <cx:pt idx="9">SKANDAVARODAYA COLLEGE</cx:pt>
          <cx:pt idx="10">JAFFNA COLLEGE</cx:pt>
          <cx:pt idx="11">ST.HENRYS COLLEGE</cx:pt>
          <cx:pt idx="12">MAHAJANA COLLEGE</cx:pt>
          <cx:pt idx="13">INUVIL CENTRAL COLLEGE</cx:pt>
          <cx:pt idx="14">ILAVALAI CONVENT M.V</cx:pt>
          <cx:pt idx="15">ARUNODAYA COLLEGE</cx:pt>
          <cx:pt idx="16">MALLAKAM MAHA VIDYALAYAM</cx:pt>
          <cx:pt idx="17">ARALY SARASWATHY MAHA VIDYALAYAM</cx:pt>
          <cx:pt idx="18">PANNAGAM MEIHANDAN M.V.</cx:pt>
          <cx:pt idx="19">MANIPAY LADIES COLLEGE</cx:pt>
          <cx:pt idx="20">MOOLAI SAIVAPRAGASA VID.</cx:pt>
          <cx:pt idx="21">ANAIKODDAI R.C.T.M SCHOOL</cx:pt>
          <cx:pt idx="22">MANIPAY MEMORIAL ENGLISH SCHOOL</cx:pt>
          <cx:pt idx="23">KUDDIYAPULAM G.T.M.SCHOOL</cx:pt>
          <cx:pt idx="24">SUTHUMALAI CHINMAYA BHARATHY VIDYALAYAM</cx:pt>
          <cx:pt idx="25">ARALY HINDU COLLEGE</cx:pt>
          <cx:pt idx="26">INUVIL HINDU COLLEGE</cx:pt>
          <cx:pt idx="27">ANAICODDAI BALASUBRAMANIYA VIDYALAYAM</cx:pt>
          <cx:pt idx="28">PANDATERUPPU GIRLS HIGH SCHOOL</cx:pt>
          <cx:pt idx="29">UDUVIL GIRLS COLLEGE</cx:pt>
          <cx:pt idx="30">EALALAI SRIMURUGAN VIDYALAYAM</cx:pt>
          <cx:pt idx="31">ARALY VALLIAMMAI MEMORIAL VIDYASALAI</cx:pt>
          <cx:pt idx="32">PANDATERUPPU HINDU COLLEGE</cx:pt>
          <cx:pt idx="33">ERLALAI MAHA VIDYALAYAM</cx:pt>
          <cx:pt idx="34">CHULIPURAM NORTH ARUMUGA VIDYALAYAM</cx:pt>
          <cx:pt idx="35">ILAVALAI MEIHANDAN MAHA VIDYALAYAM</cx:pt>
          <cx:pt idx="36">MATHAGAL ST.JOSEPH MAHAVIDYALAYAM</cx:pt>
          <cx:pt idx="37">SILLALAI R.C.T.M SCHOOL</cx:pt>
          <cx:pt idx="38">NUNASAI VIDYALAYAM MATHAGAL</cx:pt>
          <cx:pt idx="39">KULAMANGAL R.C.VIDYALAYAM</cx:pt>
          <cx:pt idx="40">ARALY EAST A.M.T.M.SCHOOL</cx:pt>
          <cx:pt idx="41">PANDATERUPPU JACINTHA R.C.T.M SCHOOL</cx:pt>
          <cx:pt idx="42">NAVALY MAHA VIDYALAYAM</cx:pt>
          <cx:pt idx="43">PUNNALAIKKADDUVAN SITHTHYVINAYAGAR VID</cx:pt>
          <cx:pt idx="44">KEERIMALAI NAGULESWARA M.V</cx:pt>
          <cx:pt idx="45">PIRANPATTU KALAIMAGAL VIDYALAYAM</cx:pt>
          <cx:pt idx="46">MYLIDDY NORTH KALAIMAGAL MAHA VIDYALAYAM</cx:pt>
          <cx:pt idx="47">VEMANKAMAM MAHA VIDYALAYAM</cx:pt>
          <cx:pt idx="48">KANDERODAI TAMIL KANDIAH VID</cx:pt>
          <cx:pt idx="49">UDUVIL MURUGAMOORTHY VIDYASALAI</cx:pt>
          <cx:pt idx="50">THAVADY HINDU TAMIL MIXED SCHOOL</cx:pt>
          <cx:pt idx="51">MANIPAY ST.ANNES R.C.T.M.S</cx:pt>
          <cx:pt idx="52">ALAVEDDY ARUNASALAM VIDYALAYAM</cx:pt>
          <cx:pt idx="53">NADESWARA COLLEGE</cx:pt>
          <cx:pt idx="54">KADDUVANPULAM MAHA VIDYALAYAM</cx:pt>
          <cx:pt idx="55">ERLALAI SAIVAMAHAJANA VIDYALAYAM</cx:pt>
          <cx:pt idx="56">KUPPILAN VIGNESWARA MAHAVIDYALAYAM</cx:pt>
          <cx:pt idx="57">KANKESANTHURAI MV</cx:pt>
          <cx:pt idx="58">MYLANI SAIVA MAHA VIDYALAYAM</cx:pt>
          <cx:pt idx="59">UDUVIL MANNS MAHA VIDYALAYAM</cx:pt>
          <cx:pt idx="60">MYLIDDY R.C.T.M.S</cx:pt>
          <cx:pt idx="61">TELLIPPALAI SIVAPRAGASA VIDYASALAI</cx:pt>
          <cx:pt idx="62">SUTHUMALAI NORTH T.M. VIDYALAYAM</cx:pt>
        </cx:lvl>
      </cx:strDim>
      <cx:numDim type="val">
        <cx:f>STEM!$S$4:$S$66</cx:f>
        <cx:lvl ptCount="63" formatCode="_(* #,##0_);_(* \(#,##0\);_(* &quot;-&quot;??_);_(@_)">
          <cx:pt idx="0">109.6153846153846</cx:pt>
          <cx:pt idx="1">84.026666666666657</cx:pt>
          <cx:pt idx="2">83.7323076923077</cx:pt>
          <cx:pt idx="3">77.635627530364374</cx:pt>
          <cx:pt idx="4">75.521428571428572</cx:pt>
          <cx:pt idx="5">73.349137931034477</cx:pt>
          <cx:pt idx="6">72.5</cx:pt>
          <cx:pt idx="7">70.340425531914889</cx:pt>
          <cx:pt idx="8">60.590909090909086</cx:pt>
          <cx:pt idx="9">60.500000000000007</cx:pt>
          <cx:pt idx="10">60.031545741324912</cx:pt>
          <cx:pt idx="11">56.405529953917053</cx:pt>
          <cx:pt idx="12">55.680722891566269</cx:pt>
          <cx:pt idx="13">54.911330049261089</cx:pt>
          <cx:pt idx="14">53.741935483870968</cx:pt>
          <cx:pt idx="15">52.554545454545455</cx:pt>
          <cx:pt idx="16">49.435406698564591</cx:pt>
          <cx:pt idx="17">48.75</cx:pt>
          <cx:pt idx="18">45.86440677966101</cx:pt>
          <cx:pt idx="19">44.369230769230775</cx:pt>
          <cx:pt idx="20">44.262295081967217</cx:pt>
          <cx:pt idx="21">44.015873015873019</cx:pt>
          <cx:pt idx="22">43.643835616438359</cx:pt>
          <cx:pt idx="23">40.675675675675677</cx:pt>
          <cx:pt idx="24">36.92307692307692</cx:pt>
          <cx:pt idx="25">35.950819672131146</cx:pt>
          <cx:pt idx="26">35.385416666666664</cx:pt>
          <cx:pt idx="27">34.029850746268657</cx:pt>
          <cx:pt idx="28">33.154929577464792</cx:pt>
          <cx:pt idx="29">32.817391304347822</cx:pt>
          <cx:pt idx="30">32.266666666666666</cx:pt>
          <cx:pt idx="31">30.904761904761905</cx:pt>
          <cx:pt idx="32">29.851851851851855</cx:pt>
          <cx:pt idx="33">29.368421052631582</cx:pt>
          <cx:pt idx="34">27.200000000000003</cx:pt>
          <cx:pt idx="35">26.842105263157894</cx:pt>
          <cx:pt idx="36">26.033057851239672</cx:pt>
          <cx:pt idx="37">25.080000000000002</cx:pt>
          <cx:pt idx="38">25</cx:pt>
          <cx:pt idx="39">23.833333333333332</cx:pt>
          <cx:pt idx="40">23.076923076923073</cx:pt>
          <cx:pt idx="41">22.95918367346939</cx:pt>
          <cx:pt idx="42">21.68695652173913</cx:pt>
          <cx:pt idx="43">21.5</cx:pt>
          <cx:pt idx="44">20.976744186046513</cx:pt>
          <cx:pt idx="45">20.52</cx:pt>
          <cx:pt idx="46">19.288888888888888</cx:pt>
          <cx:pt idx="47">19.09090909090909</cx:pt>
          <cx:pt idx="48">18.322033898305083</cx:pt>
          <cx:pt idx="49">17.272727272727273</cx:pt>
          <cx:pt idx="50">16.763157894736842</cx:pt>
          <cx:pt idx="51">15.333333333333334</cx:pt>
          <cx:pt idx="52">14.366197183098592</cx:pt>
          <cx:pt idx="53">13.68</cx:pt>
          <cx:pt idx="54">12.272727272727272</cx:pt>
          <cx:pt idx="55">11.617021276595745</cx:pt>
          <cx:pt idx="56">11.6</cx:pt>
          <cx:pt idx="57">9</cx:pt>
          <cx:pt idx="58">8.5</cx:pt>
          <cx:pt idx="59">7.2000000000000002</cx:pt>
          <cx:pt idx="60">7</cx:pt>
          <cx:pt idx="61">6.2631578947368425</cx:pt>
          <cx:pt idx="62">4</cx:pt>
        </cx:lvl>
      </cx:numDim>
    </cx:data>
  </cx:chartData>
  <cx:chart>
    <cx:title pos="t" align="ctr" overlay="0">
      <cx:tx>
        <cx:txData>
          <cx:v>No of Unsuccesful Students who are NOT Qualifying to follow Maths or Science in AL - GCE OL 2017</cx:v>
        </cx:txData>
      </cx:tx>
      <cx:txPr>
        <a:bodyPr spcFirstLastPara="1" vertOverflow="ellipsis" wrap="square" lIns="0" tIns="0" rIns="0" bIns="0" anchor="ctr" anchorCtr="1"/>
        <a:lstStyle/>
        <a:p>
          <a:pPr algn="ctr">
            <a:defRPr/>
          </a:pPr>
          <a:r>
            <a:rPr lang="en-US"/>
            <a:t>No of Unsuccesful Students who are NOT Qualifying to follow Maths or Science in AL - GCE OL 2017</a:t>
          </a:r>
        </a:p>
      </cx:txPr>
    </cx:title>
    <cx:plotArea>
      <cx:plotAreaRegion>
        <cx:series layoutId="clusteredColumn" uniqueId="{D09657D7-7DB1-4082-B6A7-BDEAE8C7D1AD}">
          <cx:dataLabels>
            <cx:visibility seriesName="0" categoryName="0" value="1"/>
          </cx:dataLabels>
          <cx:dataId val="0"/>
          <cx:layoutPr>
            <cx:aggregation/>
          </cx:layoutPr>
          <cx:axisId val="1"/>
        </cx:series>
        <cx:series layoutId="paretoLine" ownerIdx="0" uniqueId="{7FC10A34-5C0F-4333-AB96-7EC78BB224E2}">
          <cx:axisId val="2"/>
        </cx:series>
      </cx:plotAreaRegion>
      <cx:axis id="0">
        <cx:catScaling gapWidth="0"/>
        <cx:tickLabels/>
      </cx:axis>
      <cx:axis id="1">
        <cx:valScaling/>
        <cx:majorGridlines/>
        <cx:tickLabels/>
      </cx:axis>
      <cx:axis id="2">
        <cx:valScaling max="1" min="0"/>
        <cx:units unit="percentage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DB3238-0C34-4ECB-B36F-4610F533DDDA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Research of Centre for Excellence in Educational Development (CEED)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D7D2A-5EEF-4EC6-ADE3-EBBBE2857E9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4900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2E3AE-F7B4-4AB0-956E-7C2A13EA6643}" type="datetimeFigureOut">
              <a:rPr lang="en-US" smtClean="0"/>
              <a:t>4/6/2017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Research of Centre for Excellence in Educational Development (CEED)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4DA4D-7E5B-457C-82A9-FE5A406CCD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4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74DA4D-7E5B-457C-82A9-FE5A406CCD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08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77DE9-FCB5-4DB0-891B-13003BA03060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3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0AE26-0756-4F5C-BDC4-6A942F075A04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3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32297-233C-47FA-8FCB-47FA92C3E3D9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4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364A-CD3B-4C7D-B3B4-5D775B22D9E1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5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8CB10-1242-4B52-94B0-948D9EBDFE62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92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DEEDA-12E4-42D4-9C68-EEBD56A2E379}" type="datetime1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25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B5AC-4A6E-476A-A66D-C3A8645456D6}" type="datetime1">
              <a:rPr lang="en-US" smtClean="0"/>
              <a:t>4/6/2017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13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3C17D-3C63-46AD-960F-5559395F033A}" type="datetime1">
              <a:rPr lang="en-US" smtClean="0"/>
              <a:t>4/6/2017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7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FA7D0-B5D5-4D7F-88D8-6B9D94587742}" type="datetime1">
              <a:rPr lang="en-US" smtClean="0"/>
              <a:t>4/6/2017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1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BBAC1-4A76-4EE9-8E9C-D00B266B9AC7}" type="datetime1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3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9BEAD-DF6D-4D21-979A-DF9A7E49805E}" type="datetime1">
              <a:rPr lang="en-US" smtClean="0"/>
              <a:t>4/6/2017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8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3AD41-89E2-4CEB-B0CB-9E4CB50EC3B2}" type="datetime1">
              <a:rPr lang="en-US" smtClean="0"/>
              <a:t>4/6/2017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5ABF9-AAD1-4139-8D06-2BB6E1E94CE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1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microsoft.com/office/2014/relationships/chartEx" Target="../charts/chartEx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4/relationships/chartEx" Target="../charts/chartEx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microsoft.com/office/2014/relationships/chartEx" Target="../charts/chartEx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4/relationships/chartEx" Target="../charts/chartEx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microsoft.com/office/2014/relationships/chartEx" Target="../charts/chartEx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9114" y="742122"/>
            <a:ext cx="10986051" cy="1933668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r>
              <a:rPr lang="en-US" sz="6600" b="1" dirty="0">
                <a:solidFill>
                  <a:schemeClr val="bg1"/>
                </a:solidFill>
              </a:rPr>
              <a:t>Students’ Performance in </a:t>
            </a:r>
            <a:br>
              <a:rPr lang="en-US" sz="6600" b="1" dirty="0">
                <a:solidFill>
                  <a:schemeClr val="bg1"/>
                </a:solidFill>
              </a:rPr>
            </a:br>
            <a:r>
              <a:rPr lang="en-US" sz="6600" b="1" dirty="0">
                <a:solidFill>
                  <a:schemeClr val="bg1"/>
                </a:solidFill>
              </a:rPr>
              <a:t>GCE (O/L) 2017 – </a:t>
            </a:r>
            <a:r>
              <a:rPr lang="en-US" sz="6600" b="1" dirty="0" err="1">
                <a:solidFill>
                  <a:schemeClr val="bg1"/>
                </a:solidFill>
              </a:rPr>
              <a:t>Valikamam</a:t>
            </a:r>
            <a:r>
              <a:rPr lang="en-US" sz="6600" b="1" dirty="0">
                <a:solidFill>
                  <a:schemeClr val="bg1"/>
                </a:solidFill>
              </a:rPr>
              <a:t> Zone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35" y="3588786"/>
            <a:ext cx="11158330" cy="2533718"/>
          </a:xfrm>
        </p:spPr>
        <p:txBody>
          <a:bodyPr>
            <a:normAutofit/>
          </a:bodyPr>
          <a:lstStyle/>
          <a:p>
            <a:r>
              <a:rPr lang="en-US" b="1" dirty="0"/>
              <a:t>An effort to support Evidence-based Decision Making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sz="2000" dirty="0"/>
              <a:t>An initiative of Centre for Excellence in Educational Development (CEED)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729" y="4002143"/>
            <a:ext cx="1431233" cy="137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608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526079"/>
              </p:ext>
            </p:extLst>
          </p:nvPr>
        </p:nvGraphicFramePr>
        <p:xfrm>
          <a:off x="493643" y="606424"/>
          <a:ext cx="11446566" cy="548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6265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516195"/>
              </p:ext>
            </p:extLst>
          </p:nvPr>
        </p:nvGraphicFramePr>
        <p:xfrm>
          <a:off x="387625" y="365125"/>
          <a:ext cx="11565835" cy="5783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2701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589868"/>
              </p:ext>
            </p:extLst>
          </p:nvPr>
        </p:nvGraphicFramePr>
        <p:xfrm>
          <a:off x="228599" y="365125"/>
          <a:ext cx="11751365" cy="599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3236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3887" y="1372290"/>
            <a:ext cx="4131365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% change in performance </a:t>
            </a:r>
            <a:r>
              <a:rPr lang="en-US" b="1" dirty="0" err="1"/>
              <a:t>wrt</a:t>
            </a:r>
            <a:r>
              <a:rPr lang="en-US" b="1" dirty="0"/>
              <a:t> National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7815125"/>
              </p:ext>
            </p:extLst>
          </p:nvPr>
        </p:nvGraphicFramePr>
        <p:xfrm>
          <a:off x="5780636" y="90899"/>
          <a:ext cx="4201564" cy="6800921"/>
        </p:xfrm>
        <a:graphic>
          <a:graphicData uri="http://schemas.openxmlformats.org/drawingml/2006/table">
            <a:tbl>
              <a:tblPr/>
              <a:tblGrid>
                <a:gridCol w="1558524">
                  <a:extLst>
                    <a:ext uri="{9D8B030D-6E8A-4147-A177-3AD203B41FA5}">
                      <a16:colId xmlns="" xmlns:a16="http://schemas.microsoft.com/office/drawing/2014/main" val="265412461"/>
                    </a:ext>
                  </a:extLst>
                </a:gridCol>
                <a:gridCol w="1321520">
                  <a:extLst>
                    <a:ext uri="{9D8B030D-6E8A-4147-A177-3AD203B41FA5}">
                      <a16:colId xmlns="" xmlns:a16="http://schemas.microsoft.com/office/drawing/2014/main" val="2727200935"/>
                    </a:ext>
                  </a:extLst>
                </a:gridCol>
                <a:gridCol w="1321520">
                  <a:extLst>
                    <a:ext uri="{9D8B030D-6E8A-4147-A177-3AD203B41FA5}">
                      <a16:colId xmlns="" xmlns:a16="http://schemas.microsoft.com/office/drawing/2014/main" val="621454922"/>
                    </a:ext>
                  </a:extLst>
                </a:gridCol>
              </a:tblGrid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2011-2015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2012-2015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54152563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Colombo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-30%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61775935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Gampaha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93234444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Kalutha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62484794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Kandy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51190196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Matale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98116567"/>
                  </a:ext>
                </a:extLst>
              </a:tr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Nuwara</a:t>
                      </a:r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Eliya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8253041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Galle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511801129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Matara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17443023"/>
                  </a:ext>
                </a:extLst>
              </a:tr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Hambantota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92452905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Jaffna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-105%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-250%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5679999"/>
                  </a:ext>
                </a:extLst>
              </a:tr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Kilinochchi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-117%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-329%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173953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Mannar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-183%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2328204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Vavuniya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-128%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-349%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6352142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Mullaitivu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-3%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-277%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766057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Batticaloa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-118%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-206%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7330992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Ampara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-48%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6847668"/>
                  </a:ext>
                </a:extLst>
              </a:tr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Trincomalee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-112%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-314%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3038243"/>
                  </a:ext>
                </a:extLst>
              </a:tr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Kurunegala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-16%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-39%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3306657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Puttalam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-80%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-140%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558773"/>
                  </a:ext>
                </a:extLst>
              </a:tr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Anuradhapura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01946698"/>
                  </a:ext>
                </a:extLst>
              </a:tr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Polonnaruwa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67156829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Badulla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9C0006"/>
                          </a:solidFill>
                          <a:effectLst/>
                          <a:latin typeface="Calibri" panose="020F0502020204030204" pitchFamily="34" charset="0"/>
                        </a:rPr>
                        <a:t>-28%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242643"/>
                  </a:ext>
                </a:extLst>
              </a:tr>
              <a:tr h="316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Monaragala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19202986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Ratnapura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579606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Kegalle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1872481"/>
                  </a:ext>
                </a:extLst>
              </a:tr>
              <a:tr h="1747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National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345" marR="6345" marT="63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20640304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11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4 : Performance in Jaffna District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169059"/>
              </p:ext>
            </p:extLst>
          </p:nvPr>
        </p:nvGraphicFramePr>
        <p:xfrm>
          <a:off x="1844811" y="1737521"/>
          <a:ext cx="8359362" cy="3907904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603394">
                  <a:extLst>
                    <a:ext uri="{9D8B030D-6E8A-4147-A177-3AD203B41FA5}">
                      <a16:colId xmlns="" xmlns:a16="http://schemas.microsoft.com/office/drawing/2014/main" val="1177187101"/>
                    </a:ext>
                  </a:extLst>
                </a:gridCol>
                <a:gridCol w="1870628">
                  <a:extLst>
                    <a:ext uri="{9D8B030D-6E8A-4147-A177-3AD203B41FA5}">
                      <a16:colId xmlns="" xmlns:a16="http://schemas.microsoft.com/office/drawing/2014/main" val="2167764332"/>
                    </a:ext>
                  </a:extLst>
                </a:gridCol>
                <a:gridCol w="1678552">
                  <a:extLst>
                    <a:ext uri="{9D8B030D-6E8A-4147-A177-3AD203B41FA5}">
                      <a16:colId xmlns="" xmlns:a16="http://schemas.microsoft.com/office/drawing/2014/main" val="3881356789"/>
                    </a:ext>
                  </a:extLst>
                </a:gridCol>
                <a:gridCol w="1603394">
                  <a:extLst>
                    <a:ext uri="{9D8B030D-6E8A-4147-A177-3AD203B41FA5}">
                      <a16:colId xmlns="" xmlns:a16="http://schemas.microsoft.com/office/drawing/2014/main" val="604840614"/>
                    </a:ext>
                  </a:extLst>
                </a:gridCol>
                <a:gridCol w="1603394">
                  <a:extLst>
                    <a:ext uri="{9D8B030D-6E8A-4147-A177-3AD203B41FA5}">
                      <a16:colId xmlns="" xmlns:a16="http://schemas.microsoft.com/office/drawing/2014/main" val="2515037563"/>
                    </a:ext>
                  </a:extLst>
                </a:gridCol>
              </a:tblGrid>
              <a:tr h="488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Year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Sit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Passed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Rank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6719892"/>
                  </a:ext>
                </a:extLst>
              </a:tr>
              <a:tr h="488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8,682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5,269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60.69%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28466794"/>
                  </a:ext>
                </a:extLst>
              </a:tr>
              <a:tr h="488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10,100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5,780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57.23%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62099194"/>
                  </a:ext>
                </a:extLst>
              </a:tr>
              <a:tr h="488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8,474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5,268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62.17%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83001178"/>
                  </a:ext>
                </a:extLst>
              </a:tr>
              <a:tr h="488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8,396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5,589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66.57%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607393909"/>
                  </a:ext>
                </a:extLst>
              </a:tr>
              <a:tr h="488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8,657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5,578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64.43%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1556006"/>
                  </a:ext>
                </a:extLst>
              </a:tr>
              <a:tr h="488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2015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9,776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6,119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62.59%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8386789"/>
                  </a:ext>
                </a:extLst>
              </a:tr>
              <a:tr h="488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2017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         10,289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         6,287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61.10%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22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84344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281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 the 10,289 students who sit OL in 2017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290144"/>
              </p:ext>
            </p:extLst>
          </p:nvPr>
        </p:nvGraphicFramePr>
        <p:xfrm>
          <a:off x="1432062" y="2117704"/>
          <a:ext cx="8917885" cy="293137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954605">
                  <a:extLst>
                    <a:ext uri="{9D8B030D-6E8A-4147-A177-3AD203B41FA5}">
                      <a16:colId xmlns="" xmlns:a16="http://schemas.microsoft.com/office/drawing/2014/main" val="2817154407"/>
                    </a:ext>
                  </a:extLst>
                </a:gridCol>
                <a:gridCol w="3054070">
                  <a:extLst>
                    <a:ext uri="{9D8B030D-6E8A-4147-A177-3AD203B41FA5}">
                      <a16:colId xmlns="" xmlns:a16="http://schemas.microsoft.com/office/drawing/2014/main" val="1221988909"/>
                    </a:ext>
                  </a:extLst>
                </a:gridCol>
                <a:gridCol w="1954605">
                  <a:extLst>
                    <a:ext uri="{9D8B030D-6E8A-4147-A177-3AD203B41FA5}">
                      <a16:colId xmlns="" xmlns:a16="http://schemas.microsoft.com/office/drawing/2014/main" val="4087400904"/>
                    </a:ext>
                  </a:extLst>
                </a:gridCol>
                <a:gridCol w="1954605">
                  <a:extLst>
                    <a:ext uri="{9D8B030D-6E8A-4147-A177-3AD203B41FA5}">
                      <a16:colId xmlns="" xmlns:a16="http://schemas.microsoft.com/office/drawing/2014/main" val="1307523783"/>
                    </a:ext>
                  </a:extLst>
                </a:gridCol>
              </a:tblGrid>
              <a:tr h="6793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Pass %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No of Students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Rank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Difference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208042"/>
                  </a:ext>
                </a:extLst>
              </a:tr>
              <a:tr h="375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61.10%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6287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22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981277676"/>
                  </a:ext>
                </a:extLst>
              </a:tr>
              <a:tr h="375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65.00%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6688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401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73404672"/>
                  </a:ext>
                </a:extLst>
              </a:tr>
              <a:tr h="375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70.00%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7202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915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211859605"/>
                  </a:ext>
                </a:extLst>
              </a:tr>
              <a:tr h="375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75.00%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7717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1430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971792959"/>
                  </a:ext>
                </a:extLst>
              </a:tr>
              <a:tr h="375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80.00%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8231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1944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967017463"/>
                  </a:ext>
                </a:extLst>
              </a:tr>
              <a:tr h="3753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84.00%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8643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2356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512293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065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Evidence 5 : Performance in </a:t>
            </a:r>
            <a:r>
              <a:rPr lang="en-US" b="1" dirty="0" err="1">
                <a:solidFill>
                  <a:schemeClr val="bg1"/>
                </a:solidFill>
              </a:rPr>
              <a:t>Valikamam</a:t>
            </a:r>
            <a:r>
              <a:rPr lang="en-US" b="1" dirty="0">
                <a:solidFill>
                  <a:schemeClr val="bg1"/>
                </a:solidFill>
              </a:rPr>
              <a:t> Education Zone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58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Forecast on Performance in GCE O/L in 2017 (</a:t>
            </a:r>
            <a:r>
              <a:rPr lang="en-US" dirty="0" err="1"/>
              <a:t>Valikamam</a:t>
            </a:r>
            <a:r>
              <a:rPr lang="en-US" dirty="0"/>
              <a:t> Zone Only)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Of the 3258 students will sit for O/L </a:t>
            </a:r>
          </a:p>
          <a:p>
            <a:pPr lvl="1"/>
            <a:r>
              <a:rPr lang="en-US" sz="2800" dirty="0"/>
              <a:t>53% or 1740 of the students will NOT qualify to move to ALs</a:t>
            </a:r>
          </a:p>
          <a:p>
            <a:pPr lvl="1"/>
            <a:r>
              <a:rPr lang="en-US" sz="2800" dirty="0"/>
              <a:t>48% or 1550 of the students will NOT successful in Mathematics</a:t>
            </a:r>
          </a:p>
          <a:p>
            <a:pPr lvl="1"/>
            <a:r>
              <a:rPr lang="en-US" sz="2800" dirty="0"/>
              <a:t>65% or 2128 of the students will NOT successful in Science </a:t>
            </a:r>
          </a:p>
          <a:p>
            <a:pPr lvl="1"/>
            <a:r>
              <a:rPr lang="en-US" sz="2800" dirty="0"/>
              <a:t>75% or 2450 of the students will NOT successful in English</a:t>
            </a:r>
          </a:p>
          <a:p>
            <a:pPr lvl="1"/>
            <a:r>
              <a:rPr lang="en-US" sz="2800" dirty="0"/>
              <a:t>41% or 1338 of the students will NOT successful in Tamil</a:t>
            </a:r>
          </a:p>
          <a:p>
            <a:pPr lvl="1"/>
            <a:r>
              <a:rPr lang="en-US" sz="2800" dirty="0"/>
              <a:t>70% or 2289 of the students will NOT qualify to follow Science or Maths streams in AL</a:t>
            </a:r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32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17" y="166342"/>
            <a:ext cx="12085983" cy="1325563"/>
          </a:xfrm>
        </p:spPr>
        <p:txBody>
          <a:bodyPr>
            <a:normAutofit/>
          </a:bodyPr>
          <a:lstStyle/>
          <a:p>
            <a:r>
              <a:rPr lang="en-US" sz="3600" dirty="0"/>
              <a:t>Overall Performance in OL 2017 (Rate of Students not qualified for AL/</a:t>
            </a:r>
            <a:r>
              <a:rPr lang="en-US" sz="3600" dirty="0" err="1"/>
              <a:t>Unsuccesful</a:t>
            </a:r>
            <a:r>
              <a:rPr lang="en-US" sz="3600" dirty="0"/>
              <a:t> 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53% or 1740 of the students will NOT qualify to move to 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18 of 60 schools contributes 51% (883) of the unsuccessful candidates </a:t>
            </a:r>
          </a:p>
          <a:p>
            <a:r>
              <a:rPr lang="en-US" dirty="0"/>
              <a:t>These are the “critical” schools need “more” attention </a:t>
            </a:r>
          </a:p>
          <a:p>
            <a:r>
              <a:rPr lang="en-US" dirty="0"/>
              <a:t>Other 45 schools accounts balance 49%(857) of the unsuccessful candidates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77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Critical 18 schools for enhancing the performance of </a:t>
            </a:r>
            <a:r>
              <a:rPr lang="en-US" dirty="0" err="1"/>
              <a:t>Valikamam</a:t>
            </a:r>
            <a:r>
              <a:rPr lang="en-US" dirty="0"/>
              <a:t> zone in qualifying A/L through OL in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59158"/>
              </p:ext>
            </p:extLst>
          </p:nvPr>
        </p:nvGraphicFramePr>
        <p:xfrm>
          <a:off x="490330" y="1825624"/>
          <a:ext cx="11237844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487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current trend in the OL performance and forecasting for 2017 </a:t>
            </a:r>
          </a:p>
          <a:p>
            <a:r>
              <a:rPr lang="en-US" dirty="0"/>
              <a:t>Sharing some of the key evidences for preparation for short and long term interventions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76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838"/>
            <a:ext cx="10515600" cy="695049"/>
          </a:xfrm>
        </p:spPr>
        <p:txBody>
          <a:bodyPr/>
          <a:lstStyle/>
          <a:p>
            <a:r>
              <a:rPr lang="en-US" dirty="0"/>
              <a:t>Unsuccessful in OL 2017 – </a:t>
            </a:r>
            <a:r>
              <a:rPr lang="en-US" dirty="0" err="1"/>
              <a:t>Valikamam</a:t>
            </a:r>
            <a:r>
              <a:rPr lang="en-US" dirty="0"/>
              <a:t> Zone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99109595"/>
                  </p:ext>
                </p:extLst>
              </p:nvPr>
            </p:nvGraphicFramePr>
            <p:xfrm>
              <a:off x="149086" y="834888"/>
              <a:ext cx="11870635" cy="552146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ontent Placeholder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9086" y="834888"/>
                <a:ext cx="11870635" cy="552146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06292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051" y="365125"/>
            <a:ext cx="11529391" cy="1325563"/>
          </a:xfrm>
        </p:spPr>
        <p:txBody>
          <a:bodyPr/>
          <a:lstStyle/>
          <a:p>
            <a:r>
              <a:rPr lang="en-US" dirty="0"/>
              <a:t>Different Scenarios in </a:t>
            </a:r>
            <a:r>
              <a:rPr lang="en-US" dirty="0" err="1"/>
              <a:t>Valikamam</a:t>
            </a:r>
            <a:r>
              <a:rPr lang="en-US" dirty="0"/>
              <a:t> Zone and Overall Rank of Jaffna District in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778262"/>
              </p:ext>
            </p:extLst>
          </p:nvPr>
        </p:nvGraphicFramePr>
        <p:xfrm>
          <a:off x="318049" y="2179657"/>
          <a:ext cx="11290854" cy="2992755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881809">
                  <a:extLst>
                    <a:ext uri="{9D8B030D-6E8A-4147-A177-3AD203B41FA5}">
                      <a16:colId xmlns="" xmlns:a16="http://schemas.microsoft.com/office/drawing/2014/main" val="4106608705"/>
                    </a:ext>
                  </a:extLst>
                </a:gridCol>
                <a:gridCol w="1881809">
                  <a:extLst>
                    <a:ext uri="{9D8B030D-6E8A-4147-A177-3AD203B41FA5}">
                      <a16:colId xmlns="" xmlns:a16="http://schemas.microsoft.com/office/drawing/2014/main" val="2597981228"/>
                    </a:ext>
                  </a:extLst>
                </a:gridCol>
                <a:gridCol w="1881809">
                  <a:extLst>
                    <a:ext uri="{9D8B030D-6E8A-4147-A177-3AD203B41FA5}">
                      <a16:colId xmlns="" xmlns:a16="http://schemas.microsoft.com/office/drawing/2014/main" val="1831357839"/>
                    </a:ext>
                  </a:extLst>
                </a:gridCol>
                <a:gridCol w="1881809">
                  <a:extLst>
                    <a:ext uri="{9D8B030D-6E8A-4147-A177-3AD203B41FA5}">
                      <a16:colId xmlns="" xmlns:a16="http://schemas.microsoft.com/office/drawing/2014/main" val="1603523921"/>
                    </a:ext>
                  </a:extLst>
                </a:gridCol>
                <a:gridCol w="1881809">
                  <a:extLst>
                    <a:ext uri="{9D8B030D-6E8A-4147-A177-3AD203B41FA5}">
                      <a16:colId xmlns="" xmlns:a16="http://schemas.microsoft.com/office/drawing/2014/main" val="2643274073"/>
                    </a:ext>
                  </a:extLst>
                </a:gridCol>
                <a:gridCol w="1881809">
                  <a:extLst>
                    <a:ext uri="{9D8B030D-6E8A-4147-A177-3AD203B41FA5}">
                      <a16:colId xmlns="" xmlns:a16="http://schemas.microsoft.com/office/drawing/2014/main" val="2350498716"/>
                    </a:ext>
                  </a:extLst>
                </a:gridCol>
              </a:tblGrid>
              <a:tr h="283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No of Failed Students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Effort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Passed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Total Pass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 Pass %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Rank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32590474"/>
                  </a:ext>
                </a:extLst>
              </a:tr>
              <a:tr h="283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0%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6287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61.10%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4567646"/>
                  </a:ext>
                </a:extLst>
              </a:tr>
              <a:tr h="283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40%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696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6983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67.87%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7865103"/>
                  </a:ext>
                </a:extLst>
              </a:tr>
              <a:tr h="283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51%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887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7174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69.73%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15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8274143"/>
                  </a:ext>
                </a:extLst>
              </a:tr>
              <a:tr h="283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60%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1044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7331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71.25%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13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270132"/>
                  </a:ext>
                </a:extLst>
              </a:tr>
              <a:tr h="283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80%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1392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7679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74.63%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01170878"/>
                  </a:ext>
                </a:extLst>
              </a:tr>
              <a:tr h="2830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1740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100%</a:t>
                      </a:r>
                      <a:endParaRPr lang="en-US" sz="2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1740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8027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78.01%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4905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778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87" y="1081366"/>
            <a:ext cx="381331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Forecast 2017 – Based on Performance %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22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67139" y="3181310"/>
            <a:ext cx="29916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22 Schools are with above 70% of Failure Rate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624 Total Students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491 Unsuccessful Students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Overall failure rate in these 22 schools = 79%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2105959"/>
              </p:ext>
            </p:extLst>
          </p:nvPr>
        </p:nvGraphicFramePr>
        <p:xfrm>
          <a:off x="4187687" y="167198"/>
          <a:ext cx="7460972" cy="652015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39530">
                  <a:extLst>
                    <a:ext uri="{9D8B030D-6E8A-4147-A177-3AD203B41FA5}">
                      <a16:colId xmlns="" xmlns:a16="http://schemas.microsoft.com/office/drawing/2014/main" val="2037607617"/>
                    </a:ext>
                  </a:extLst>
                </a:gridCol>
                <a:gridCol w="3316141">
                  <a:extLst>
                    <a:ext uri="{9D8B030D-6E8A-4147-A177-3AD203B41FA5}">
                      <a16:colId xmlns="" xmlns:a16="http://schemas.microsoft.com/office/drawing/2014/main" val="3754740859"/>
                    </a:ext>
                  </a:extLst>
                </a:gridCol>
                <a:gridCol w="1201767">
                  <a:extLst>
                    <a:ext uri="{9D8B030D-6E8A-4147-A177-3AD203B41FA5}">
                      <a16:colId xmlns="" xmlns:a16="http://schemas.microsoft.com/office/drawing/2014/main" val="1296979333"/>
                    </a:ext>
                  </a:extLst>
                </a:gridCol>
                <a:gridCol w="1201767">
                  <a:extLst>
                    <a:ext uri="{9D8B030D-6E8A-4147-A177-3AD203B41FA5}">
                      <a16:colId xmlns="" xmlns:a16="http://schemas.microsoft.com/office/drawing/2014/main" val="3456819970"/>
                    </a:ext>
                  </a:extLst>
                </a:gridCol>
                <a:gridCol w="1201767">
                  <a:extLst>
                    <a:ext uri="{9D8B030D-6E8A-4147-A177-3AD203B41FA5}">
                      <a16:colId xmlns="" xmlns:a16="http://schemas.microsoft.com/office/drawing/2014/main" val="1020521636"/>
                    </a:ext>
                  </a:extLst>
                </a:gridCol>
              </a:tblGrid>
              <a:tr h="19802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Fail 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Sit No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Failed No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4242146964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KANKESANTHURAI MV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100.00%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522340643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MYLIDDY R.C.T.M.S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100.00%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359255067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NUNASAI VIDYALAYAM MATHAGAL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91.30%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4197083601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VEMANKAMAM MAHA 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90.91%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084471887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KEERIMALAI NAGULESWARA M.V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90.70%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405278830"/>
                  </a:ext>
                </a:extLst>
              </a:tr>
              <a:tr h="39073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ARALY VALLIAMMAI MEMORIAL VIDYASALAI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85.71%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162558690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MYLANI SAIVA MAHA 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85.19%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2898987281"/>
                  </a:ext>
                </a:extLst>
              </a:tr>
              <a:tr h="39073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PUNNALAIKKADDUVAN SITHTHYVINAYAGAR VID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84.78%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2302663346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SUTHUMALAI NORTH T.M. 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84.62%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610052527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ERLALAI MAHA 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82.46%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688387169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KUDDIYAPULAM G.T.M.SCHOOL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82.43%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868341675"/>
                  </a:ext>
                </a:extLst>
              </a:tr>
              <a:tr h="28519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UDUVIL MURUGAMOORTHY VIDYASALAI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81.82%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2970003152"/>
                  </a:ext>
                </a:extLst>
              </a:tr>
              <a:tr h="39073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ANAICODDAI BALASUBRAMANIYA 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80.60%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705143204"/>
                  </a:ext>
                </a:extLst>
              </a:tr>
              <a:tr h="39073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PANDATERUPPU JACINTHA R.C.T.M SCHOOL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79.59%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1396059031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PANDATERUPPU HINDU COLLEGE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75.93%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938625608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KULAMANGAL R.C.VIDYALAYAM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75.00%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2548271937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UDUVIL MANNS MAHA 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73.33%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6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1741323269"/>
                  </a:ext>
                </a:extLst>
              </a:tr>
              <a:tr h="39073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CHANKANAI SIVAPRAGASA MAHA 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72.81%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63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4211516141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VADDU CENTRAL COLLEGE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71.55%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91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65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91695450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ARALY HINDU COLLEGE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71.31%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43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31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1569041601"/>
                  </a:ext>
                </a:extLst>
              </a:tr>
              <a:tr h="28519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ALAVEDDY ARUNASALAM 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70.42%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17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2535181457"/>
                  </a:ext>
                </a:extLst>
              </a:tr>
              <a:tr h="390739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22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>
                          <a:effectLst/>
                        </a:rPr>
                        <a:t>KUPPILAN VIGNESWARA MAHAVIDYALAYAM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70.00%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12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8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862944747"/>
                  </a:ext>
                </a:extLst>
              </a:tr>
              <a:tr h="198020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>
                          <a:effectLst/>
                        </a:rPr>
                        <a:t>624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</a:rPr>
                        <a:t>492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2" marR="4402" marT="4402" marB="0" anchor="b"/>
                </a:tc>
                <a:extLst>
                  <a:ext uri="{0D108BD9-81ED-4DB2-BD59-A6C34878D82A}">
                    <a16:rowId xmlns="" xmlns:a16="http://schemas.microsoft.com/office/drawing/2014/main" val="3764164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8340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Forecasted Performance in O/L Mathematics in 2017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48% or 1550 of the students will NOT successful in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18 out of 60 schools contributes 50% (780) students with unsuccessful in Mathematics</a:t>
            </a:r>
          </a:p>
          <a:p>
            <a:r>
              <a:rPr lang="en-US" dirty="0"/>
              <a:t>These 18 schools are the “critical” schools for improving the performance in Mathematics in Jaffna zone </a:t>
            </a:r>
          </a:p>
          <a:p>
            <a:r>
              <a:rPr lang="en-US" dirty="0"/>
              <a:t>Other 45 schools contribute 770 students with unsuccessful in mathematics 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23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2494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Critical 18 schools for enhancing the performance of </a:t>
            </a:r>
            <a:r>
              <a:rPr lang="en-US" dirty="0" err="1"/>
              <a:t>Valikamam</a:t>
            </a:r>
            <a:r>
              <a:rPr lang="en-US" dirty="0"/>
              <a:t> zone in Mathematics at OL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282862"/>
              </p:ext>
            </p:extLst>
          </p:nvPr>
        </p:nvGraphicFramePr>
        <p:xfrm>
          <a:off x="838200" y="1417982"/>
          <a:ext cx="10515600" cy="4938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9479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1"/>
            <a:ext cx="12085983" cy="1073426"/>
          </a:xfrm>
        </p:spPr>
        <p:txBody>
          <a:bodyPr>
            <a:normAutofit/>
          </a:bodyPr>
          <a:lstStyle/>
          <a:p>
            <a:r>
              <a:rPr lang="en-US" sz="3600" dirty="0"/>
              <a:t>Forecasted Unsuccessful candidates in OL Mathematics - 2017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8" name="Content Placeholder 7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734238079"/>
                  </p:ext>
                </p:extLst>
              </p:nvPr>
            </p:nvGraphicFramePr>
            <p:xfrm>
              <a:off x="172278" y="858215"/>
              <a:ext cx="11913705" cy="526428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8" name="Content Placeholder 7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2278" y="858215"/>
                <a:ext cx="11913705" cy="526428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78058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Forecasted Performance in Tamil in OL 2017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41% or 1338 of the students will NOT successful in Tamil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16 schools contribute for 51% or 679 unsuccessful students in Tamil</a:t>
            </a:r>
          </a:p>
          <a:p>
            <a:r>
              <a:rPr lang="en-US" dirty="0"/>
              <a:t>These are the “16 critical” schools need to be considered to improve the performance in Tamil </a:t>
            </a:r>
          </a:p>
          <a:p>
            <a:r>
              <a:rPr lang="en-US" dirty="0"/>
              <a:t>Balance 47 schools contribute for 49% or 659 unsuccessful students in “Tamil”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92426" y="11333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Critical 12 schools for enhancing performance of </a:t>
            </a:r>
            <a:r>
              <a:rPr lang="en-US" dirty="0" err="1"/>
              <a:t>Valikamam</a:t>
            </a:r>
            <a:r>
              <a:rPr lang="en-US" dirty="0"/>
              <a:t> zone in Tamil at OL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754459"/>
              </p:ext>
            </p:extLst>
          </p:nvPr>
        </p:nvGraphicFramePr>
        <p:xfrm>
          <a:off x="387625" y="1438896"/>
          <a:ext cx="11446565" cy="4917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52041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913" y="0"/>
            <a:ext cx="11728174" cy="1325563"/>
          </a:xfrm>
        </p:spPr>
        <p:txBody>
          <a:bodyPr>
            <a:normAutofit/>
          </a:bodyPr>
          <a:lstStyle/>
          <a:p>
            <a:r>
              <a:rPr lang="en-US" sz="3600" dirty="0"/>
              <a:t>Forecasted Unsuccessful candidates in OL Tamil - 2017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28</a:t>
            </a:fld>
            <a:endParaRPr lang="en-US"/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850351955"/>
                  </p:ext>
                </p:extLst>
              </p:nvPr>
            </p:nvGraphicFramePr>
            <p:xfrm>
              <a:off x="231912" y="1056998"/>
              <a:ext cx="11628783" cy="487997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ontent Placeholder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1912" y="1056998"/>
                <a:ext cx="11628783" cy="48799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11940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Forecasted Performance in Science in OL 2017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65% or 2128 of the students will NOT successful in Science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17 schools contribute for 51% or 1088 unsuccessful students in “Science”</a:t>
            </a:r>
          </a:p>
          <a:p>
            <a:r>
              <a:rPr lang="en-US" dirty="0"/>
              <a:t>These are the “17 critical” schools need to be considered to improve the performance in Science </a:t>
            </a:r>
          </a:p>
          <a:p>
            <a:r>
              <a:rPr lang="en-US" dirty="0"/>
              <a:t>Balance 46 schools contribute for 49% or 1040 unsuccessful students in “Science </a:t>
            </a:r>
            <a:r>
              <a:rPr lang="en-US" dirty="0" err="1"/>
              <a:t>Science</a:t>
            </a:r>
            <a:r>
              <a:rPr lang="en-US" dirty="0"/>
              <a:t>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84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For your consideration….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the OL performance results available for 2013, 2014 and 2015 from EMIS</a:t>
            </a:r>
          </a:p>
          <a:p>
            <a:r>
              <a:rPr lang="en-US" dirty="0"/>
              <a:t>Number of students sitting for O/L in 2017 is calculated from the total students at Gr 10 as of existing EMIS database </a:t>
            </a:r>
          </a:p>
          <a:p>
            <a:r>
              <a:rPr lang="en-US" dirty="0"/>
              <a:t>Weighted Average is used to forecast the 2017 performance rate considering the rates at 2013, 2014 and 2015 for each schools </a:t>
            </a:r>
          </a:p>
          <a:p>
            <a:r>
              <a:rPr lang="en-US" dirty="0"/>
              <a:t>Figures given are statistically estimated </a:t>
            </a:r>
          </a:p>
          <a:p>
            <a:r>
              <a:rPr lang="en-US" dirty="0"/>
              <a:t>This is only a draft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0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9173" y="126586"/>
            <a:ext cx="11029121" cy="1325563"/>
          </a:xfrm>
        </p:spPr>
        <p:txBody>
          <a:bodyPr>
            <a:normAutofit/>
          </a:bodyPr>
          <a:lstStyle/>
          <a:p>
            <a:r>
              <a:rPr lang="en-US" dirty="0"/>
              <a:t>Critical 13 schools for enhancing performance in </a:t>
            </a:r>
            <a:r>
              <a:rPr lang="en-US" dirty="0" err="1"/>
              <a:t>Valikamam</a:t>
            </a:r>
            <a:r>
              <a:rPr lang="en-US" dirty="0"/>
              <a:t> zone in Science at OL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994212"/>
              </p:ext>
            </p:extLst>
          </p:nvPr>
        </p:nvGraphicFramePr>
        <p:xfrm>
          <a:off x="387625" y="1560582"/>
          <a:ext cx="11579087" cy="4795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71302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Forecasted Unsuccessful candidates in OL Science - 2017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31</a:t>
            </a:fld>
            <a:endParaRPr lang="en-US"/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78991969"/>
                  </p:ext>
                </p:extLst>
              </p:nvPr>
            </p:nvGraphicFramePr>
            <p:xfrm>
              <a:off x="132522" y="1690688"/>
              <a:ext cx="11834191" cy="466566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ontent Placeholder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522" y="1690688"/>
                <a:ext cx="11834191" cy="466566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96619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Forecasted Performance in English - OL 2017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75% or 2450 of the students will NOT successful in English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17 schools contribute for 52% or 1266 unsuccessful students in “English”</a:t>
            </a:r>
          </a:p>
          <a:p>
            <a:r>
              <a:rPr lang="en-US" dirty="0"/>
              <a:t>These are the “17 critical” schools need to be considered to improve the performance in English </a:t>
            </a:r>
          </a:p>
          <a:p>
            <a:r>
              <a:rPr lang="en-US" dirty="0"/>
              <a:t>Balance 46 schools contribute for 48% or 1184 unsuccessful students in “English”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207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Critical 17 schools for enhancing performance in </a:t>
            </a:r>
            <a:r>
              <a:rPr lang="en-US" dirty="0" err="1"/>
              <a:t>Valikamam</a:t>
            </a:r>
            <a:r>
              <a:rPr lang="en-US" dirty="0"/>
              <a:t> zone in English at OL 2017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932104"/>
              </p:ext>
            </p:extLst>
          </p:nvPr>
        </p:nvGraphicFramePr>
        <p:xfrm>
          <a:off x="344557" y="1577010"/>
          <a:ext cx="11009243" cy="4779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23401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Forecasted Unsuccessful candidates in OL English - 2017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34</a:t>
            </a:fld>
            <a:endParaRPr lang="en-US"/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64215654"/>
                  </p:ext>
                </p:extLst>
              </p:nvPr>
            </p:nvGraphicFramePr>
            <p:xfrm>
              <a:off x="291547" y="1690688"/>
              <a:ext cx="11648661" cy="466566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ontent Placeholder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547" y="1690688"/>
                <a:ext cx="11648661" cy="466566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394090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Forecasted Performance to follow Science and Maths streams in AL through OL 2017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70% or 2289 of the students will NOT successful to follow Maths OR Science stream in AL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17 schools contribute for 50% or 1151 unsuccessful students to eligible to follow Science and Maths streams in AL </a:t>
            </a:r>
          </a:p>
          <a:p>
            <a:r>
              <a:rPr lang="en-US" dirty="0"/>
              <a:t>These are the “17 critical” schools need to be considered to improve the access to Science and Maths streams in AL</a:t>
            </a:r>
          </a:p>
          <a:p>
            <a:r>
              <a:rPr lang="en-US" dirty="0"/>
              <a:t>Balance 46 schools contribute for 50% or 1139 unsuccessful students who wont be able to follow Science and Maths streams in AL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3751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Critical 14 schools for enhancing performance in </a:t>
            </a:r>
            <a:r>
              <a:rPr lang="en-US" dirty="0" err="1"/>
              <a:t>Valikamam</a:t>
            </a:r>
            <a:r>
              <a:rPr lang="en-US" dirty="0"/>
              <a:t> zone in students eligibility to follow Maths and Science streams in AL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1615247"/>
              </p:ext>
            </p:extLst>
          </p:nvPr>
        </p:nvGraphicFramePr>
        <p:xfrm>
          <a:off x="838200" y="1825624"/>
          <a:ext cx="10515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64622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47" y="272359"/>
            <a:ext cx="11754679" cy="1325563"/>
          </a:xfrm>
        </p:spPr>
        <p:txBody>
          <a:bodyPr>
            <a:normAutofit/>
          </a:bodyPr>
          <a:lstStyle/>
          <a:p>
            <a:r>
              <a:rPr lang="en-US" sz="3600" dirty="0"/>
              <a:t>Forecasted Unsuccessful candidates who wont be eligible for Maths and Science streams in AL through OL 2017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37</a:t>
            </a:fld>
            <a:endParaRPr lang="en-US"/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7" name="Content Placeholder 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82143711"/>
                  </p:ext>
                </p:extLst>
              </p:nvPr>
            </p:nvGraphicFramePr>
            <p:xfrm>
              <a:off x="106015" y="1452148"/>
              <a:ext cx="11940211" cy="4904202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7" name="Content Placeholder 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015" y="1452148"/>
                <a:ext cx="11940211" cy="490420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03282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6213" y="365125"/>
            <a:ext cx="11423561" cy="132556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Conclusion 1 : Which are the critical “schools” to focus to enhance overall performance in OL 2017 in </a:t>
            </a:r>
            <a:r>
              <a:rPr lang="en-US" b="1" dirty="0" err="1"/>
              <a:t>Valikamam</a:t>
            </a:r>
            <a:r>
              <a:rPr lang="en-US" b="1" dirty="0"/>
              <a:t> zone (Highest Number of Failed Students)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the schools should be targeted to increase the total number of successful (pass) students</a:t>
            </a:r>
          </a:p>
          <a:p>
            <a:r>
              <a:rPr lang="en-US" dirty="0"/>
              <a:t>Increasing total number of successful students will increase the “RANK” of the JAFFNA district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872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6835" y="320675"/>
            <a:ext cx="11502887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are the critical “schools” to focus to enhance overall performance in OL 2017 in </a:t>
            </a:r>
            <a:r>
              <a:rPr lang="en-US" dirty="0" err="1"/>
              <a:t>Valikamam</a:t>
            </a:r>
            <a:r>
              <a:rPr lang="en-US" dirty="0"/>
              <a:t> zone (Highest Number of Failed Students)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“Overall Performance Index (with respect to No of Failed Students)” is used to assess the “critical schools”</a:t>
            </a:r>
          </a:p>
          <a:p>
            <a:r>
              <a:rPr lang="en-US" dirty="0"/>
              <a:t>OPI(NFS) range is 0 – 10</a:t>
            </a:r>
          </a:p>
          <a:p>
            <a:r>
              <a:rPr lang="en-US" dirty="0"/>
              <a:t>OPI (NFS) = 10 indicates “number of failure students is very low” and is favorable condition for a school</a:t>
            </a:r>
          </a:p>
          <a:p>
            <a:r>
              <a:rPr lang="en-US" dirty="0"/>
              <a:t>OPI (NFS) &lt; = 2 indicates “number of failure students is high” and is NOT a favorable condition </a:t>
            </a:r>
          </a:p>
          <a:p>
            <a:r>
              <a:rPr lang="en-US" dirty="0"/>
              <a:t>Overall Index is derived from number of unsuccessful (failed) students in following categories are considered for this analysis </a:t>
            </a:r>
          </a:p>
          <a:p>
            <a:pPr lvl="1"/>
            <a:r>
              <a:rPr lang="en-US" dirty="0"/>
              <a:t>Qualifying to follow any Strems in AL</a:t>
            </a:r>
          </a:p>
          <a:p>
            <a:pPr lvl="1"/>
            <a:r>
              <a:rPr lang="en-US" dirty="0"/>
              <a:t>Maths </a:t>
            </a:r>
          </a:p>
          <a:p>
            <a:pPr lvl="1"/>
            <a:r>
              <a:rPr lang="en-US" dirty="0"/>
              <a:t>Science</a:t>
            </a:r>
          </a:p>
          <a:p>
            <a:pPr lvl="1"/>
            <a:r>
              <a:rPr lang="en-US" dirty="0"/>
              <a:t>Tamil</a:t>
            </a:r>
          </a:p>
          <a:p>
            <a:pPr lvl="1"/>
            <a:r>
              <a:rPr lang="en-US" dirty="0"/>
              <a:t>English </a:t>
            </a:r>
          </a:p>
          <a:p>
            <a:pPr lvl="1"/>
            <a:r>
              <a:rPr lang="en-US" dirty="0"/>
              <a:t>Qualify to follow Science and Maths streams in AL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9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Key Questions….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our students performance in GCE (O/L) on a DECLINING trend ?</a:t>
            </a:r>
          </a:p>
          <a:p>
            <a:r>
              <a:rPr lang="en-US" dirty="0"/>
              <a:t>Which are the “critical” schools directly contributing to the DECLINING trend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142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Used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each performance indicator </a:t>
            </a:r>
          </a:p>
          <a:p>
            <a:r>
              <a:rPr lang="en-US" dirty="0"/>
              <a:t>More than 2% of the total unsuccessful students = 0</a:t>
            </a:r>
          </a:p>
          <a:p>
            <a:r>
              <a:rPr lang="en-US" dirty="0"/>
              <a:t>1.5 % - 2.0 % = 1</a:t>
            </a:r>
          </a:p>
          <a:p>
            <a:r>
              <a:rPr lang="en-US" dirty="0"/>
              <a:t>1.0% - 1.5 %  = 2</a:t>
            </a:r>
          </a:p>
          <a:p>
            <a:r>
              <a:rPr lang="en-US" dirty="0"/>
              <a:t>0.5% - 1.0 %  = 3</a:t>
            </a:r>
          </a:p>
          <a:p>
            <a:r>
              <a:rPr lang="en-US" dirty="0"/>
              <a:t>5 – 9 = 4</a:t>
            </a:r>
          </a:p>
          <a:p>
            <a:r>
              <a:rPr lang="en-US" dirty="0"/>
              <a:t>0 - 4 = 5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Grading of schools is used by “Overall Performance Index (number of failed students)” with 0 – 10 scale  </a:t>
            </a:r>
          </a:p>
          <a:p>
            <a:r>
              <a:rPr lang="en-US" dirty="0"/>
              <a:t>Grade A = OPI(</a:t>
            </a:r>
            <a:r>
              <a:rPr lang="en-US" dirty="0" err="1"/>
              <a:t>nfs</a:t>
            </a:r>
            <a:r>
              <a:rPr lang="en-US" dirty="0"/>
              <a:t>) scale is more than 8.01</a:t>
            </a:r>
          </a:p>
          <a:p>
            <a:r>
              <a:rPr lang="en-US" dirty="0"/>
              <a:t>Grade B = 6.01 – 8 </a:t>
            </a:r>
          </a:p>
          <a:p>
            <a:r>
              <a:rPr lang="en-US" dirty="0"/>
              <a:t>Grade C = 4.01 – 6 </a:t>
            </a:r>
          </a:p>
          <a:p>
            <a:r>
              <a:rPr lang="en-US" dirty="0"/>
              <a:t>Grade D = 2.01 – 4 (critical schools)</a:t>
            </a:r>
          </a:p>
          <a:p>
            <a:r>
              <a:rPr lang="en-US" dirty="0"/>
              <a:t>Grade E = 0.01 – 2  (critical schools)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4123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84821"/>
            <a:ext cx="10515600" cy="1325563"/>
          </a:xfrm>
        </p:spPr>
        <p:txBody>
          <a:bodyPr/>
          <a:lstStyle/>
          <a:p>
            <a:r>
              <a:rPr lang="en-US" dirty="0"/>
              <a:t>Grading of Schools – </a:t>
            </a:r>
            <a:r>
              <a:rPr lang="en-US" dirty="0" err="1"/>
              <a:t>Valikamam</a:t>
            </a:r>
            <a:r>
              <a:rPr lang="en-US" dirty="0"/>
              <a:t> Zone (in terms of No of Failed Students )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1341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04529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42</a:t>
            </a:fld>
            <a:endParaRPr lang="en-US"/>
          </a:p>
        </p:txBody>
      </p:sp>
      <p:sp>
        <p:nvSpPr>
          <p:cNvPr id="6" name="Title 4"/>
          <p:cNvSpPr txBox="1">
            <a:spLocks/>
          </p:cNvSpPr>
          <p:nvPr/>
        </p:nvSpPr>
        <p:spPr>
          <a:xfrm>
            <a:off x="9329530" y="1511345"/>
            <a:ext cx="2534705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Grading of Schools – </a:t>
            </a:r>
            <a:r>
              <a:rPr lang="en-US" sz="2800" dirty="0" err="1"/>
              <a:t>Valikamam</a:t>
            </a:r>
            <a:r>
              <a:rPr lang="en-US" sz="2800" dirty="0"/>
              <a:t> Zone (in terms of No of Failed Students )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2062"/>
              </p:ext>
            </p:extLst>
          </p:nvPr>
        </p:nvGraphicFramePr>
        <p:xfrm>
          <a:off x="443748" y="96107"/>
          <a:ext cx="5161921" cy="66331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53">
                  <a:extLst>
                    <a:ext uri="{9D8B030D-6E8A-4147-A177-3AD203B41FA5}">
                      <a16:colId xmlns="" xmlns:a16="http://schemas.microsoft.com/office/drawing/2014/main" val="3737907978"/>
                    </a:ext>
                  </a:extLst>
                </a:gridCol>
                <a:gridCol w="3545933">
                  <a:extLst>
                    <a:ext uri="{9D8B030D-6E8A-4147-A177-3AD203B41FA5}">
                      <a16:colId xmlns="" xmlns:a16="http://schemas.microsoft.com/office/drawing/2014/main" val="466474365"/>
                    </a:ext>
                  </a:extLst>
                </a:gridCol>
                <a:gridCol w="683727">
                  <a:extLst>
                    <a:ext uri="{9D8B030D-6E8A-4147-A177-3AD203B41FA5}">
                      <a16:colId xmlns="" xmlns:a16="http://schemas.microsoft.com/office/drawing/2014/main" val="1033515419"/>
                    </a:ext>
                  </a:extLst>
                </a:gridCol>
                <a:gridCol w="662608">
                  <a:extLst>
                    <a:ext uri="{9D8B030D-6E8A-4147-A177-3AD203B41FA5}">
                      <a16:colId xmlns="" xmlns:a16="http://schemas.microsoft.com/office/drawing/2014/main" val="3096558806"/>
                    </a:ext>
                  </a:extLst>
                </a:gridCol>
              </a:tblGrid>
              <a:tr h="2688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No 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Name of 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OPI (nfs)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Grade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804215671"/>
                  </a:ext>
                </a:extLst>
              </a:tr>
              <a:tr h="142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VICTORIA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271980328"/>
                  </a:ext>
                </a:extLst>
              </a:tr>
              <a:tr h="142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VADDU CENTRAL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1878450167"/>
                  </a:ext>
                </a:extLst>
              </a:tr>
              <a:tr h="142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MANIPAY HINDU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424062738"/>
                  </a:ext>
                </a:extLst>
              </a:tr>
              <a:tr h="142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SANDILIPAY HINDU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2005420516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VAYAVILAN MADYA MAHA VIDYALAYAM NAVOTHYA 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1902477516"/>
                  </a:ext>
                </a:extLst>
              </a:tr>
              <a:tr h="142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VADDU HINDU COLLEGE[NAVODAYA]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1669315136"/>
                  </a:ext>
                </a:extLst>
              </a:tr>
              <a:tr h="142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UNION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946279403"/>
                  </a:ext>
                </a:extLst>
              </a:tr>
              <a:tr h="142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JAFFNA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4273462549"/>
                  </a:ext>
                </a:extLst>
              </a:tr>
              <a:tr h="1427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RAMANATHAN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2795530729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CHANKANAI SIVAPRAGASA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860378238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MAHAJANA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1710451297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ST.HENRYS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4286568302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INUVIL CENTRAL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759829253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ILAVALAI CONVENT M.V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446196085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ANAIKODDAI R.C.T.M 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448370772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ARUNODAYA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1836674345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MALLAKAM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461726698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SKANDAVARODAYA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854725570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MOOLAI SAIVAPRAGASA VID.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92381041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MANIPAY MEMORIAL ENGLISH 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4078283089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KUDDIYAPULAM G.T.M.SCHOOL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737570941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ARALY SARASWATHY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1599147806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MANIPAY LADIES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1881171788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ARALY HINDU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4.00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2451776756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PANNAGAM MEIHANDAN M.V.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4.00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3376698730"/>
                  </a:ext>
                </a:extLst>
              </a:tr>
              <a:tr h="2688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SUTHUMALAI CHINMAYA BHARATHY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4.00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D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778" marR="35778" marT="0" marB="0" anchor="b"/>
                </a:tc>
                <a:extLst>
                  <a:ext uri="{0D108BD9-81ED-4DB2-BD59-A6C34878D82A}">
                    <a16:rowId xmlns="" xmlns:a16="http://schemas.microsoft.com/office/drawing/2014/main" val="2887968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5050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43</a:t>
            </a:fld>
            <a:endParaRPr lang="en-US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9736429" y="1511345"/>
            <a:ext cx="2127806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Grading of Schools – </a:t>
            </a:r>
            <a:r>
              <a:rPr lang="en-US" sz="2800" dirty="0" err="1"/>
              <a:t>Valikamam</a:t>
            </a:r>
            <a:r>
              <a:rPr lang="en-US" sz="2800" dirty="0"/>
              <a:t> Zone (in terms of No of Failed Students )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021948"/>
              </p:ext>
            </p:extLst>
          </p:nvPr>
        </p:nvGraphicFramePr>
        <p:xfrm>
          <a:off x="789547" y="222103"/>
          <a:ext cx="5266695" cy="639226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31108">
                  <a:extLst>
                    <a:ext uri="{9D8B030D-6E8A-4147-A177-3AD203B41FA5}">
                      <a16:colId xmlns="" xmlns:a16="http://schemas.microsoft.com/office/drawing/2014/main" val="1462535961"/>
                    </a:ext>
                  </a:extLst>
                </a:gridCol>
                <a:gridCol w="3809818">
                  <a:extLst>
                    <a:ext uri="{9D8B030D-6E8A-4147-A177-3AD203B41FA5}">
                      <a16:colId xmlns="" xmlns:a16="http://schemas.microsoft.com/office/drawing/2014/main" val="3727389374"/>
                    </a:ext>
                  </a:extLst>
                </a:gridCol>
                <a:gridCol w="593236">
                  <a:extLst>
                    <a:ext uri="{9D8B030D-6E8A-4147-A177-3AD203B41FA5}">
                      <a16:colId xmlns="" xmlns:a16="http://schemas.microsoft.com/office/drawing/2014/main" val="2889417734"/>
                    </a:ext>
                  </a:extLst>
                </a:gridCol>
                <a:gridCol w="532533">
                  <a:extLst>
                    <a:ext uri="{9D8B030D-6E8A-4147-A177-3AD203B41FA5}">
                      <a16:colId xmlns="" xmlns:a16="http://schemas.microsoft.com/office/drawing/2014/main" val="4279772433"/>
                    </a:ext>
                  </a:extLst>
                </a:gridCol>
              </a:tblGrid>
              <a:tr h="3901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No 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Name of School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OPI (nfs)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Grade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794141943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ANAICODDAI BALASUBRAMANIYA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2342719130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28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ARALY VALLIAMMAI MEMORIAL VIDYASALAI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3715912724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29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ARALY EAST A.M.T.M.SCHOOL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5.33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2403758651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ERLALAI MAHA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795611310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31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EALALAI SRIMURUGAN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2595400436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32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PANDATERUPPU GIRLS HIGH SCHOOL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3677503010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33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PANDATERUPPU HINDU COLLEGE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997040900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34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MATHAGAL ST.JOSEPH MAHAVIDYALAYAM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3080476404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35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ILAVALAI MEIHANDAN MAHA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992797139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36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CHULIPURAM NORTH ARUMUGA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644474815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SILLALAI R.C.T.M SCHOOL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515423588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38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NUNASAI VIDYALAYAM MATHAGAL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C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041738986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39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UDUVIL GIRLS COLLEGE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6.33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3212843798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INUVIL HINDU COLLEGE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3809163843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41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PANDATERUPPU JACINTHA R.C.T.M SCHOOL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263458150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42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NAVALY MAHA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839839840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43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KULAMANGAL R.C.VIDYALAYAM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6.67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05872054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44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KEERIMALAI NAGULESWARA M.V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3203841095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45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MYLIDDY NORTH KALAIMAGAL MAHA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3361704880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46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PUNNALAIKKADDUVAN SITHTHYVINAYAGAR VID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7.33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4032165595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47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VEMANKAMAM MAHA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7.33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4231465991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48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PIRANPATTU KALAIMAGAL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1334368497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49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MANIPAY ST.ANNES R.C.T.M.S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476965428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NADESWARA COLLEGE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B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317281730"/>
                  </a:ext>
                </a:extLst>
              </a:tr>
              <a:tr h="2071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51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ALAVEDDY ARUNASALAM VIDYALAYAM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8.00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270" marR="58270" marT="0" marB="0" anchor="b"/>
                </a:tc>
                <a:extLst>
                  <a:ext uri="{0D108BD9-81ED-4DB2-BD59-A6C34878D82A}">
                    <a16:rowId xmlns="" xmlns:a16="http://schemas.microsoft.com/office/drawing/2014/main" val="2051142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06720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44</a:t>
            </a:fld>
            <a:endParaRPr lang="en-US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9329531" y="1445457"/>
            <a:ext cx="2411896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Grading of Schools – </a:t>
            </a:r>
            <a:r>
              <a:rPr lang="en-US" sz="2800" dirty="0" err="1"/>
              <a:t>Valikamam</a:t>
            </a:r>
            <a:r>
              <a:rPr lang="en-US" sz="2800" dirty="0"/>
              <a:t> Zone (in terms of No of Failed Students )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48386"/>
              </p:ext>
            </p:extLst>
          </p:nvPr>
        </p:nvGraphicFramePr>
        <p:xfrm>
          <a:off x="1021453" y="545306"/>
          <a:ext cx="7131948" cy="5431429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48374">
                  <a:extLst>
                    <a:ext uri="{9D8B030D-6E8A-4147-A177-3AD203B41FA5}">
                      <a16:colId xmlns="" xmlns:a16="http://schemas.microsoft.com/office/drawing/2014/main" val="2354170822"/>
                    </a:ext>
                  </a:extLst>
                </a:gridCol>
                <a:gridCol w="5159102">
                  <a:extLst>
                    <a:ext uri="{9D8B030D-6E8A-4147-A177-3AD203B41FA5}">
                      <a16:colId xmlns="" xmlns:a16="http://schemas.microsoft.com/office/drawing/2014/main" val="445131823"/>
                    </a:ext>
                  </a:extLst>
                </a:gridCol>
                <a:gridCol w="803337">
                  <a:extLst>
                    <a:ext uri="{9D8B030D-6E8A-4147-A177-3AD203B41FA5}">
                      <a16:colId xmlns="" xmlns:a16="http://schemas.microsoft.com/office/drawing/2014/main" val="2713695963"/>
                    </a:ext>
                  </a:extLst>
                </a:gridCol>
                <a:gridCol w="721135">
                  <a:extLst>
                    <a:ext uri="{9D8B030D-6E8A-4147-A177-3AD203B41FA5}">
                      <a16:colId xmlns="" xmlns:a16="http://schemas.microsoft.com/office/drawing/2014/main" val="3318502358"/>
                    </a:ext>
                  </a:extLst>
                </a:gridCol>
              </a:tblGrid>
              <a:tr h="7226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No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Name of School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OPI (nfs)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Grade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54238137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52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UDUVIL MURUGAMOORTHY VIDYASALAI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8.33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924761444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KANDERODAI TAMIL KANDIAH VID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8.33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12944478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54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THAVADY HINDU TAMIL MIXED SCHOOL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8.67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126139998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55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KADDUVANPULAM MAHA VIDYALAYAM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8.67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546834783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56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ERLALAI SAIVAMAHAJANA VIDYALAYAM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9.00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053492589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57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KANKESANTHURAI MV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9.00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339610815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58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KUPPILAN VIGNESWARA MAHAVIDYALAYAM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9.33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119347485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59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MYLIDDY R.C.T.M.S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9.67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251410156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MYLANI SAIVA MAHA VIDYALAYAM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10.00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075884550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61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UDUVIL MANNS MAHA VIDYALAYAM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10.00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544164836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62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SUTHUMALAI NORTH T.M. VIDYALAYAM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10.00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426758375"/>
                  </a:ext>
                </a:extLst>
              </a:tr>
              <a:tr h="3923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TELLIPPALAI SIVAPRAGASA VIDYASALAI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10.00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A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5852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79276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Conclusion 2 : Which are the critical “schools” to focus for enhancing the quality of education in </a:t>
            </a:r>
            <a:r>
              <a:rPr lang="en-US" b="1" dirty="0" err="1"/>
              <a:t>Valikamam</a:t>
            </a:r>
            <a:r>
              <a:rPr lang="en-US" b="1" dirty="0"/>
              <a:t> zone (Highest % of Failure 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the schools should be targeted to increase the overall quality of education mainly reaching the “disadvantaged groups”</a:t>
            </a:r>
          </a:p>
          <a:p>
            <a:r>
              <a:rPr lang="en-US" dirty="0"/>
              <a:t>Increasing overall quality of education in these schools will result in inclusive growth in educational performance in the JAFFNA district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735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are the critical “schools” to focus for enhancing the quality of education in Jaffna zone (Highest % of Failure 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Number of unsuccessful (failed) students in following categories are considered for this analysis </a:t>
            </a:r>
          </a:p>
          <a:p>
            <a:pPr lvl="1"/>
            <a:r>
              <a:rPr lang="en-US" dirty="0"/>
              <a:t>Qualifying to follow any Strems in AL</a:t>
            </a:r>
          </a:p>
          <a:p>
            <a:pPr lvl="1"/>
            <a:r>
              <a:rPr lang="en-US" dirty="0"/>
              <a:t>Maths </a:t>
            </a:r>
          </a:p>
          <a:p>
            <a:pPr lvl="1"/>
            <a:r>
              <a:rPr lang="en-US" dirty="0"/>
              <a:t>Science</a:t>
            </a:r>
          </a:p>
          <a:p>
            <a:pPr lvl="1"/>
            <a:r>
              <a:rPr lang="en-US" dirty="0"/>
              <a:t>Tamil</a:t>
            </a:r>
          </a:p>
          <a:p>
            <a:pPr lvl="1"/>
            <a:r>
              <a:rPr lang="en-US" dirty="0"/>
              <a:t>English </a:t>
            </a:r>
          </a:p>
          <a:p>
            <a:pPr lvl="1"/>
            <a:r>
              <a:rPr lang="en-US" dirty="0"/>
              <a:t>Qualify to follow Science and Maths streams in AL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231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Used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For each performance indicator </a:t>
            </a:r>
          </a:p>
          <a:p>
            <a:r>
              <a:rPr lang="en-US" dirty="0"/>
              <a:t>More than 80% of failure % = 0</a:t>
            </a:r>
          </a:p>
          <a:p>
            <a:r>
              <a:rPr lang="en-US" dirty="0"/>
              <a:t>60% – 79% = 1</a:t>
            </a:r>
          </a:p>
          <a:p>
            <a:r>
              <a:rPr lang="en-US" dirty="0"/>
              <a:t>40% – 59% = 2</a:t>
            </a:r>
          </a:p>
          <a:p>
            <a:r>
              <a:rPr lang="en-US" dirty="0"/>
              <a:t>20% – 39% = 3</a:t>
            </a:r>
          </a:p>
          <a:p>
            <a:r>
              <a:rPr lang="en-US" dirty="0"/>
              <a:t>10% – 19% = 4</a:t>
            </a:r>
          </a:p>
          <a:p>
            <a:r>
              <a:rPr lang="en-US" dirty="0"/>
              <a:t>0 – 9% = 5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Grading of schools is used by “Overall Performance Index (percentage of failed students)” with 0 – 10 scale  </a:t>
            </a:r>
          </a:p>
          <a:p>
            <a:r>
              <a:rPr lang="en-US" dirty="0"/>
              <a:t>Grade A = OPI(</a:t>
            </a:r>
            <a:r>
              <a:rPr lang="en-US" dirty="0" err="1"/>
              <a:t>pfs</a:t>
            </a:r>
            <a:r>
              <a:rPr lang="en-US" dirty="0"/>
              <a:t>) scale is more than 8.01</a:t>
            </a:r>
          </a:p>
          <a:p>
            <a:r>
              <a:rPr lang="en-US" dirty="0"/>
              <a:t>Grade B = 6.01 – 8 </a:t>
            </a:r>
          </a:p>
          <a:p>
            <a:r>
              <a:rPr lang="en-US" dirty="0"/>
              <a:t>Grade C = 4.01 – 6 </a:t>
            </a:r>
          </a:p>
          <a:p>
            <a:r>
              <a:rPr lang="en-US" dirty="0"/>
              <a:t>Grade D = 2.01 – 4 (critical schools)</a:t>
            </a:r>
          </a:p>
          <a:p>
            <a:r>
              <a:rPr lang="en-US" dirty="0"/>
              <a:t>Grade E = 0.01 – 2  (critical schools)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5717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of Schools – </a:t>
            </a:r>
            <a:r>
              <a:rPr lang="en-US" dirty="0" err="1"/>
              <a:t>Valikamam</a:t>
            </a:r>
            <a:r>
              <a:rPr lang="en-US" dirty="0"/>
              <a:t> Zone (in terms of % of Failed Students )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48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3587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4184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49</a:t>
            </a:fld>
            <a:endParaRPr lang="en-US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7004497" y="2245941"/>
            <a:ext cx="32122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Grading of Schools – </a:t>
            </a:r>
            <a:r>
              <a:rPr lang="en-US" dirty="0" err="1"/>
              <a:t>Valikamam</a:t>
            </a:r>
            <a:r>
              <a:rPr lang="en-US" dirty="0"/>
              <a:t> Zone (in terms of % of Failed Students )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0249229"/>
              </p:ext>
            </p:extLst>
          </p:nvPr>
        </p:nvGraphicFramePr>
        <p:xfrm>
          <a:off x="379877" y="170651"/>
          <a:ext cx="5027010" cy="6607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069">
                  <a:extLst>
                    <a:ext uri="{9D8B030D-6E8A-4147-A177-3AD203B41FA5}">
                      <a16:colId xmlns="" xmlns:a16="http://schemas.microsoft.com/office/drawing/2014/main" val="554885239"/>
                    </a:ext>
                  </a:extLst>
                </a:gridCol>
                <a:gridCol w="3552020">
                  <a:extLst>
                    <a:ext uri="{9D8B030D-6E8A-4147-A177-3AD203B41FA5}">
                      <a16:colId xmlns="" xmlns:a16="http://schemas.microsoft.com/office/drawing/2014/main" val="1005338653"/>
                    </a:ext>
                  </a:extLst>
                </a:gridCol>
                <a:gridCol w="647189">
                  <a:extLst>
                    <a:ext uri="{9D8B030D-6E8A-4147-A177-3AD203B41FA5}">
                      <a16:colId xmlns="" xmlns:a16="http://schemas.microsoft.com/office/drawing/2014/main" val="2294316658"/>
                    </a:ext>
                  </a:extLst>
                </a:gridCol>
                <a:gridCol w="511732">
                  <a:extLst>
                    <a:ext uri="{9D8B030D-6E8A-4147-A177-3AD203B41FA5}">
                      <a16:colId xmlns="" xmlns:a16="http://schemas.microsoft.com/office/drawing/2014/main" val="2384334905"/>
                    </a:ext>
                  </a:extLst>
                </a:gridCol>
              </a:tblGrid>
              <a:tr h="2496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No 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Name of 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Score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Grade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2515255916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KANKESANTHURAI MV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1332425161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MYLIDDY R.C.T.M.S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2030959825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ARALY VALLIAMMAI MEMORIAL VIDYASALAI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3847626933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VEMANKAMAM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3966630691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KEERIMALAI NAGULESWARA M.V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568310559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ERLALAI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1067364433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NUNASAI VIDYALAYAM MATHAGAL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563223523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ANAICODDAI BALASUBRAMANIYA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626833296"/>
                  </a:ext>
                </a:extLst>
              </a:tr>
              <a:tr h="1325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KUDDIYAPULAM G.T.M.SCHOOL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0.67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3540933171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UDUVIL MURUGAMOORTHY VIDYASALAI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2648887803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PUNNALAIKKADDUVAN SITHTHYVINAYAGAR VID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407982612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VADDU CENTRAL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770256092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PANDATERUPPU HINDU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3369109122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MYLANI SAIVA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2100185453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MOOLAI SAIVAPRAGASA VID.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4133165179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ARALY EAST A.M.T.M.SCHOOL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4045679936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SUTHUMALAI NORTH T.M.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1933027105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ILAVALAI MEIHANDAN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455656948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19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KULAMANGAL R.C.VIDYALAYAM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1.33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554413777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ARALY HINDU COLLEGE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3485361699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21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PANDATERUPPU JACINTHA R.C.T.M 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1548098615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22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MANIPAY MEMORIAL ENGLISH 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4122232270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23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KADDUVANPULAM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1871873492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24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TELLIPPALAI SIVAPRAGASA VIDYASALAI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1.67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2208413430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25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UDUVIL MANNS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996467525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26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SILLALAI R.C.T.M SCHOOL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1076191321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27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MYLIDDY NORTH KALAIMAGAL MAHA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E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3569873295"/>
                  </a:ext>
                </a:extLst>
              </a:tr>
              <a:tr h="2496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28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ALAVEDDY ARUNASALAM VIDYALAYAM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2.00</a:t>
                      </a:r>
                      <a:endParaRPr lang="en-US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E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567" marR="33567" marT="0" marB="0" anchor="b"/>
                </a:tc>
                <a:extLst>
                  <a:ext uri="{0D108BD9-81ED-4DB2-BD59-A6C34878D82A}">
                    <a16:rowId xmlns="" xmlns:a16="http://schemas.microsoft.com/office/drawing/2014/main" val="2987431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435" y="696430"/>
            <a:ext cx="3402496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Evidence 1 : Overall Performance of Districts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901822"/>
              </p:ext>
            </p:extLst>
          </p:nvPr>
        </p:nvGraphicFramePr>
        <p:xfrm>
          <a:off x="5261113" y="208862"/>
          <a:ext cx="4492487" cy="6021060"/>
        </p:xfrm>
        <a:graphic>
          <a:graphicData uri="http://schemas.openxmlformats.org/drawingml/2006/table">
            <a:tbl>
              <a:tblPr/>
              <a:tblGrid>
                <a:gridCol w="748750">
                  <a:extLst>
                    <a:ext uri="{9D8B030D-6E8A-4147-A177-3AD203B41FA5}">
                      <a16:colId xmlns="" xmlns:a16="http://schemas.microsoft.com/office/drawing/2014/main" val="652508989"/>
                    </a:ext>
                  </a:extLst>
                </a:gridCol>
                <a:gridCol w="2246244">
                  <a:extLst>
                    <a:ext uri="{9D8B030D-6E8A-4147-A177-3AD203B41FA5}">
                      <a16:colId xmlns="" xmlns:a16="http://schemas.microsoft.com/office/drawing/2014/main" val="1256900437"/>
                    </a:ext>
                  </a:extLst>
                </a:gridCol>
                <a:gridCol w="1497493">
                  <a:extLst>
                    <a:ext uri="{9D8B030D-6E8A-4147-A177-3AD203B41FA5}">
                      <a16:colId xmlns="" xmlns:a16="http://schemas.microsoft.com/office/drawing/2014/main" val="1005302288"/>
                    </a:ext>
                  </a:extLst>
                </a:gridCol>
              </a:tblGrid>
              <a:tr h="2103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452612298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48815271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Colombo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76.08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8184030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Matara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60190728"/>
                  </a:ext>
                </a:extLst>
              </a:tr>
              <a:tr h="230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Hambantota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75.29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19133269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Galle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74.58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727723497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Kegalle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72.42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58298217"/>
                  </a:ext>
                </a:extLst>
              </a:tr>
              <a:tr h="230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Kurunegala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72.38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964750864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Kandy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34493260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Kaluthara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70.31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45682067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Gampaha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70.05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29643219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Mannar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9225572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Ratnapura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68.01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1435591"/>
                  </a:ext>
                </a:extLst>
              </a:tr>
              <a:tr h="230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Anuradhapura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9210818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Ampara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67.59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56442316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Badulla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67.02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7591644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Matale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65.63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98272780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Vavuniya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64.07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7805445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Batticaloa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64.01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64627699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Puttalam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63.73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2172060"/>
                  </a:ext>
                </a:extLst>
              </a:tr>
              <a:tr h="230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Polonnaruwa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63.63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20408553"/>
                  </a:ext>
                </a:extLst>
              </a:tr>
              <a:tr h="230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Monaragala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63.57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88677765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Jaffna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62.59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4416729"/>
                  </a:ext>
                </a:extLst>
              </a:tr>
              <a:tr h="230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Nuwara Eliya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0179696"/>
                  </a:ext>
                </a:extLst>
              </a:tr>
              <a:tr h="230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Trincomalee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56.59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88466738"/>
                  </a:ext>
                </a:extLst>
              </a:tr>
              <a:tr h="1274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Mullaitivu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2738530"/>
                  </a:ext>
                </a:extLst>
              </a:tr>
              <a:tr h="230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Kilinochchi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</a:t>
                      </a:r>
                    </a:p>
                  </a:txBody>
                  <a:tcPr marL="6375" marR="6375" marT="63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478053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45435" y="4863548"/>
            <a:ext cx="25013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: National Evaluation and Testing, 2015 </a:t>
            </a:r>
          </a:p>
        </p:txBody>
      </p:sp>
    </p:spTree>
    <p:extLst>
      <p:ext uri="{BB962C8B-B14F-4D97-AF65-F5344CB8AC3E}">
        <p14:creationId xmlns:p14="http://schemas.microsoft.com/office/powerpoint/2010/main" val="26542337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50</a:t>
            </a:fld>
            <a:endParaRPr lang="en-US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8822027" y="2346325"/>
            <a:ext cx="32122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Grading of Schools – </a:t>
            </a:r>
            <a:r>
              <a:rPr lang="en-US" dirty="0" err="1"/>
              <a:t>Valikamam</a:t>
            </a:r>
            <a:r>
              <a:rPr lang="en-US" dirty="0"/>
              <a:t> Zone (in terms of % of Failed Students )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082785"/>
              </p:ext>
            </p:extLst>
          </p:nvPr>
        </p:nvGraphicFramePr>
        <p:xfrm>
          <a:off x="202816" y="111575"/>
          <a:ext cx="5919688" cy="660988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15903">
                  <a:extLst>
                    <a:ext uri="{9D8B030D-6E8A-4147-A177-3AD203B41FA5}">
                      <a16:colId xmlns="" xmlns:a16="http://schemas.microsoft.com/office/drawing/2014/main" val="875742414"/>
                    </a:ext>
                  </a:extLst>
                </a:gridCol>
                <a:gridCol w="4089714">
                  <a:extLst>
                    <a:ext uri="{9D8B030D-6E8A-4147-A177-3AD203B41FA5}">
                      <a16:colId xmlns="" xmlns:a16="http://schemas.microsoft.com/office/drawing/2014/main" val="3686436019"/>
                    </a:ext>
                  </a:extLst>
                </a:gridCol>
                <a:gridCol w="745161">
                  <a:extLst>
                    <a:ext uri="{9D8B030D-6E8A-4147-A177-3AD203B41FA5}">
                      <a16:colId xmlns="" xmlns:a16="http://schemas.microsoft.com/office/drawing/2014/main" val="1538374042"/>
                    </a:ext>
                  </a:extLst>
                </a:gridCol>
                <a:gridCol w="668910">
                  <a:extLst>
                    <a:ext uri="{9D8B030D-6E8A-4147-A177-3AD203B41FA5}">
                      <a16:colId xmlns="" xmlns:a16="http://schemas.microsoft.com/office/drawing/2014/main" val="4049806916"/>
                    </a:ext>
                  </a:extLst>
                </a:gridCol>
              </a:tblGrid>
              <a:tr h="37732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No 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Name of School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Score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Grade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723637111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CHANKANAI SIVAPRAGASA MAHA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1125888209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NAVALY MAHA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150676177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MALLAKAM MAHA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1537351826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KUPPILAN VIGNESWARA MAHAVIDYALAYAM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122747755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CHULIPURAM NORTH ARUMUGA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237661010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ANAIKODDAI R.C.T.M SCHOOL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1744563866"/>
                  </a:ext>
                </a:extLst>
              </a:tr>
              <a:tr h="38151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35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SUTHUMALAI CHINMAYA BHARATHY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2455667406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NADESWARA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2.67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406759458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ERLALAI SAIVAMAHAJANA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561577507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38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VADDU HINDU COLLEGE[NAVODAYA]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4206015210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ARALY SARASWATHY MAHA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4233561477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PANDATERUPPU GIRLS HIGH SCHOOL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2476135258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PIRANPATTU KALAIMAGAL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1767529404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SANDILIPAY HINDU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824045733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MANIPAY ST.ANNES R.C.T.M.S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767189899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RAMANATHAN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457287606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45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INUVIL HINDU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2829825700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INUVIL CENTRAL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955542655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EALALAI SRIMURUGAN 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125519865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48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KANDERODAI TAMIL KANDIAH VID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2875952950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49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VICTORIA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28359349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MATHAGAL ST.JOSEPH MAHAVIDYALAYAM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3.33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794799318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51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THAVADY HINDU TAMIL MIXED SCHOOL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2988993738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52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PANNAGAM MEIHANDAN M.V.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2481957899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53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ILAVALAI CONVENT M.V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948841213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54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MANIPAY HINDU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3.67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1488033430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55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JAFFNA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1713607951"/>
                  </a:ext>
                </a:extLst>
              </a:tr>
              <a:tr h="2025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56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ST.HENRYS COLLEGE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D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855262824"/>
                  </a:ext>
                </a:extLst>
              </a:tr>
              <a:tr h="38151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57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VAYAVILAN MADYA MAHA VIDYALAYAM NAVOTHYA SCHOOL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4.00</a:t>
                      </a:r>
                      <a:endParaRPr lang="en-US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D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12" marR="49312" marT="0" marB="0" anchor="b"/>
                </a:tc>
                <a:extLst>
                  <a:ext uri="{0D108BD9-81ED-4DB2-BD59-A6C34878D82A}">
                    <a16:rowId xmlns="" xmlns:a16="http://schemas.microsoft.com/office/drawing/2014/main" val="3710728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8441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51</a:t>
            </a:fld>
            <a:endParaRPr lang="en-US"/>
          </a:p>
        </p:txBody>
      </p:sp>
      <p:sp>
        <p:nvSpPr>
          <p:cNvPr id="7" name="Title 6"/>
          <p:cNvSpPr txBox="1">
            <a:spLocks/>
          </p:cNvSpPr>
          <p:nvPr/>
        </p:nvSpPr>
        <p:spPr>
          <a:xfrm>
            <a:off x="8822027" y="2346325"/>
            <a:ext cx="32122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Grading of Schools – </a:t>
            </a:r>
            <a:r>
              <a:rPr lang="en-US" dirty="0" err="1"/>
              <a:t>Valikamam</a:t>
            </a:r>
            <a:r>
              <a:rPr lang="en-US" dirty="0"/>
              <a:t> Zone (in terms of % of Failed Students )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760069"/>
              </p:ext>
            </p:extLst>
          </p:nvPr>
        </p:nvGraphicFramePr>
        <p:xfrm>
          <a:off x="719813" y="2022577"/>
          <a:ext cx="5760500" cy="269519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99387">
                  <a:extLst>
                    <a:ext uri="{9D8B030D-6E8A-4147-A177-3AD203B41FA5}">
                      <a16:colId xmlns="" xmlns:a16="http://schemas.microsoft.com/office/drawing/2014/main" val="2595741309"/>
                    </a:ext>
                  </a:extLst>
                </a:gridCol>
                <a:gridCol w="3683338">
                  <a:extLst>
                    <a:ext uri="{9D8B030D-6E8A-4147-A177-3AD203B41FA5}">
                      <a16:colId xmlns="" xmlns:a16="http://schemas.microsoft.com/office/drawing/2014/main" val="1066433271"/>
                    </a:ext>
                  </a:extLst>
                </a:gridCol>
                <a:gridCol w="691758">
                  <a:extLst>
                    <a:ext uri="{9D8B030D-6E8A-4147-A177-3AD203B41FA5}">
                      <a16:colId xmlns="" xmlns:a16="http://schemas.microsoft.com/office/drawing/2014/main" val="27208807"/>
                    </a:ext>
                  </a:extLst>
                </a:gridCol>
                <a:gridCol w="886017">
                  <a:extLst>
                    <a:ext uri="{9D8B030D-6E8A-4147-A177-3AD203B41FA5}">
                      <a16:colId xmlns="" xmlns:a16="http://schemas.microsoft.com/office/drawing/2014/main" val="1193931615"/>
                    </a:ext>
                  </a:extLst>
                </a:gridCol>
              </a:tblGrid>
              <a:tr h="3850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No 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Name of School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Score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Grade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842547468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58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SKANDAVARODAYA COLLEGE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4.33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897810660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59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UNION COLLEGE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4.33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291361394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MAHAJANA COLLEGE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4.67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227254414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61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ARUNODAYA COLLEGE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4.67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841636376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62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MANIPAY LADIES COLLEGE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5.00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C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41509723"/>
                  </a:ext>
                </a:extLst>
              </a:tr>
              <a:tr h="38502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63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UDUVIL GIRLS COLLEGE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5.67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893018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10185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Recommendations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Term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Identify “Critical Schools”</a:t>
            </a:r>
          </a:p>
          <a:p>
            <a:r>
              <a:rPr lang="en-US" dirty="0"/>
              <a:t>Identify “Target Students”</a:t>
            </a:r>
          </a:p>
          <a:p>
            <a:r>
              <a:rPr lang="en-US" dirty="0"/>
              <a:t>Monitor “Target Students” </a:t>
            </a:r>
          </a:p>
          <a:p>
            <a:r>
              <a:rPr lang="en-US" dirty="0"/>
              <a:t>Exclusive coaching by students </a:t>
            </a:r>
          </a:p>
          <a:p>
            <a:r>
              <a:rPr lang="en-US" dirty="0"/>
              <a:t>Extra care by parents </a:t>
            </a:r>
          </a:p>
          <a:p>
            <a:r>
              <a:rPr lang="en-US" dirty="0"/>
              <a:t>Sharing with respective school OBAs 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Long Term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Identify the causes and more research </a:t>
            </a:r>
          </a:p>
          <a:p>
            <a:r>
              <a:rPr lang="en-US" dirty="0"/>
              <a:t>Address equity issues with underperforming schools </a:t>
            </a:r>
          </a:p>
          <a:p>
            <a:r>
              <a:rPr lang="en-US" dirty="0"/>
              <a:t>Monitoring from Grade 6 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1265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!!!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(For clarifications and further analytical details, please contact ceedexcel@gmail.com)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4339101"/>
              </p:ext>
            </p:extLst>
          </p:nvPr>
        </p:nvGraphicFramePr>
        <p:xfrm>
          <a:off x="2173358" y="18612"/>
          <a:ext cx="7079815" cy="68393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3805">
                  <a:extLst>
                    <a:ext uri="{9D8B030D-6E8A-4147-A177-3AD203B41FA5}">
                      <a16:colId xmlns="" xmlns:a16="http://schemas.microsoft.com/office/drawing/2014/main" val="3461199298"/>
                    </a:ext>
                  </a:extLst>
                </a:gridCol>
                <a:gridCol w="1089202">
                  <a:extLst>
                    <a:ext uri="{9D8B030D-6E8A-4147-A177-3AD203B41FA5}">
                      <a16:colId xmlns="" xmlns:a16="http://schemas.microsoft.com/office/drawing/2014/main" val="1032471195"/>
                    </a:ext>
                  </a:extLst>
                </a:gridCol>
                <a:gridCol w="1089202">
                  <a:extLst>
                    <a:ext uri="{9D8B030D-6E8A-4147-A177-3AD203B41FA5}">
                      <a16:colId xmlns="" xmlns:a16="http://schemas.microsoft.com/office/drawing/2014/main" val="3534054007"/>
                    </a:ext>
                  </a:extLst>
                </a:gridCol>
                <a:gridCol w="1089202">
                  <a:extLst>
                    <a:ext uri="{9D8B030D-6E8A-4147-A177-3AD203B41FA5}">
                      <a16:colId xmlns="" xmlns:a16="http://schemas.microsoft.com/office/drawing/2014/main" val="4035315423"/>
                    </a:ext>
                  </a:extLst>
                </a:gridCol>
                <a:gridCol w="1089202">
                  <a:extLst>
                    <a:ext uri="{9D8B030D-6E8A-4147-A177-3AD203B41FA5}">
                      <a16:colId xmlns="" xmlns:a16="http://schemas.microsoft.com/office/drawing/2014/main" val="1773865804"/>
                    </a:ext>
                  </a:extLst>
                </a:gridCol>
                <a:gridCol w="1089202">
                  <a:extLst>
                    <a:ext uri="{9D8B030D-6E8A-4147-A177-3AD203B41FA5}">
                      <a16:colId xmlns="" xmlns:a16="http://schemas.microsoft.com/office/drawing/2014/main" val="445190043"/>
                    </a:ext>
                  </a:extLst>
                </a:gridCol>
              </a:tblGrid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Forecast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extLst>
                  <a:ext uri="{0D108BD9-81ED-4DB2-BD59-A6C34878D82A}">
                    <a16:rowId xmlns="" xmlns:a16="http://schemas.microsoft.com/office/drawing/2014/main" val="2149186231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Colombo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73.28%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73.38%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76.30%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76.08%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18380410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Gampaha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65.57%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66.31%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68.76%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70.05%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27518423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Kalutha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66.25%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66.45%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68.72%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70.31%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503245681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Kandy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65.16%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66.40%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68.93%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70.52%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07936739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Matale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61.33%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62.46%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64.43%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65.63%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826438267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Nuwara Eliya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53.89%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58.19%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60.91%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60.83%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19983790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Galle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67.19%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66.21%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73.58%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74.58%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154907961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Matara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66.31%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69.03%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73.63%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75.97%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541448511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Hambantota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64.75%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65.97%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71.40%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75.29%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33902088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Jaffna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62.17%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66.57%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64.43%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62.59%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61.10%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0593403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Kilinochchi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47.23%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52.51%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52.21%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46.44%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44.97%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2991813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Mannar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64.86%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70.47%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75.45%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68.26%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71.58%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4848089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Vavuniya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65.63%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70.70%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70.79%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64.07%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62.39%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7236676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solidFill>
                            <a:srgbClr val="C00000"/>
                          </a:solidFill>
                          <a:effectLst/>
                        </a:rPr>
                        <a:t>Mullaitivu</a:t>
                      </a:r>
                      <a:endParaRPr lang="en-US" sz="16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46.44%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56.68%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55.73%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rgbClr val="C00000"/>
                          </a:solidFill>
                          <a:effectLst/>
                        </a:rPr>
                        <a:t>51.98%</a:t>
                      </a:r>
                      <a:endParaRPr lang="en-US" sz="1600" b="0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52.97%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0663054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Batticaloa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64.79%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66.82%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66.31%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64.01%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879097548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Ampara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63.02%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66.21%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67.59%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787990327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Trincomalee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57.52%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62.28%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63.18%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56.59%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383314025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Kurunegala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68.31%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70.78%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72.03%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72.38%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258729029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Puttalam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63.36%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64.81%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66.85%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63.73%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564282345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Anuradhapura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61.71%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65.45%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67.90%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380912284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Polonnaruwa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57.37%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60.68%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64.71%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63.63%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261395302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Badulla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62.37%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66.29%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67.02%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8731263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</a:rPr>
                        <a:t>Monaragala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54.38%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60.16%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61.83%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63.57%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18491420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Ratnapura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62.10%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65.03%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66.45%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68.01%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83211531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</a:rPr>
                        <a:t>Kegalle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67.18%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68.58%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70.56%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72.42%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38147970"/>
                  </a:ext>
                </a:extLst>
              </a:tr>
              <a:tr h="22189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National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64.74%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66.67%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69.02%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69.33%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058" marR="8058" marT="80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11242271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97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0000" t="17256" r="30652" b="12435"/>
          <a:stretch/>
        </p:blipFill>
        <p:spPr>
          <a:xfrm>
            <a:off x="3657600" y="1033670"/>
            <a:ext cx="4797287" cy="514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556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207623"/>
              </p:ext>
            </p:extLst>
          </p:nvPr>
        </p:nvGraphicFramePr>
        <p:xfrm>
          <a:off x="2023142" y="227684"/>
          <a:ext cx="7650943" cy="6149221"/>
        </p:xfrm>
        <a:graphic>
          <a:graphicData uri="http://schemas.openxmlformats.org/drawingml/2006/table">
            <a:tbl>
              <a:tblPr/>
              <a:tblGrid>
                <a:gridCol w="478185">
                  <a:extLst>
                    <a:ext uri="{9D8B030D-6E8A-4147-A177-3AD203B41FA5}">
                      <a16:colId xmlns="" xmlns:a16="http://schemas.microsoft.com/office/drawing/2014/main" val="959303696"/>
                    </a:ext>
                  </a:extLst>
                </a:gridCol>
                <a:gridCol w="2151827">
                  <a:extLst>
                    <a:ext uri="{9D8B030D-6E8A-4147-A177-3AD203B41FA5}">
                      <a16:colId xmlns="" xmlns:a16="http://schemas.microsoft.com/office/drawing/2014/main" val="269216498"/>
                    </a:ext>
                  </a:extLst>
                </a:gridCol>
                <a:gridCol w="956367">
                  <a:extLst>
                    <a:ext uri="{9D8B030D-6E8A-4147-A177-3AD203B41FA5}">
                      <a16:colId xmlns="" xmlns:a16="http://schemas.microsoft.com/office/drawing/2014/main" val="3665974575"/>
                    </a:ext>
                  </a:extLst>
                </a:gridCol>
                <a:gridCol w="478185">
                  <a:extLst>
                    <a:ext uri="{9D8B030D-6E8A-4147-A177-3AD203B41FA5}">
                      <a16:colId xmlns="" xmlns:a16="http://schemas.microsoft.com/office/drawing/2014/main" val="3778153032"/>
                    </a:ext>
                  </a:extLst>
                </a:gridCol>
                <a:gridCol w="2151827">
                  <a:extLst>
                    <a:ext uri="{9D8B030D-6E8A-4147-A177-3AD203B41FA5}">
                      <a16:colId xmlns="" xmlns:a16="http://schemas.microsoft.com/office/drawing/2014/main" val="587591610"/>
                    </a:ext>
                  </a:extLst>
                </a:gridCol>
                <a:gridCol w="1434552">
                  <a:extLst>
                    <a:ext uri="{9D8B030D-6E8A-4147-A177-3AD203B41FA5}">
                      <a16:colId xmlns="" xmlns:a16="http://schemas.microsoft.com/office/drawing/2014/main" val="4224797359"/>
                    </a:ext>
                  </a:extLst>
                </a:gridCol>
              </a:tblGrid>
              <a:tr h="35752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 Forecast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83088060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77182796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Colombo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76.08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Hambantota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41203646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Matara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75.97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76354344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Hambantota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43518982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Galle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74.58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Colombo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99669099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Kegalle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Kegalle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36871611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Kurunegala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72.38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Kurunegala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25096901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Kandy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652986093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Kalutha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Kalutha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03903169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Gampaha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70.05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Gampaha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9536147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Mannar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68.26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Anuradhapura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89463531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Ratnapura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Mannar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3858390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Anuradhapura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Ratnapura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902606423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Ampara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Ampara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96463713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Badulla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Badulla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88389431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Matale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19793956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Vavuniya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64.07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Monaragala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60986448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Batticaloa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Polonnaruwa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568275634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Puttalam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Nuwara Eliya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858741320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Polonnaruwa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Puttalam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65882765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Monaragala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63.57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Batticaloa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79157972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Jaffna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Vavuniya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334639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Nuwara Eliya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Jaffna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9376489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Trincomalee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56.59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Trincomalee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59431868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Mullaitivu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Mullaitivu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F75B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712795"/>
                  </a:ext>
                </a:extLst>
              </a:tr>
              <a:tr h="2166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Kilinochchi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Kilinochchi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44.97%</a:t>
                      </a:r>
                    </a:p>
                  </a:txBody>
                  <a:tcPr marL="7869" marR="7869" marT="78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3164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8603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378" y="320675"/>
            <a:ext cx="11009243" cy="1325563"/>
          </a:xfrm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Evidence 2 : Performance during last four years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Research of Centre for Excellence in Educational Development (CEED) ceedexcel@gmail.com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5ABF9-AAD1-4139-8D06-2BB6E1E94CE1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778014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78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1682</TotalTime>
  <Words>4298</Words>
  <Application>Microsoft Office PowerPoint</Application>
  <PresentationFormat>Personnalisé</PresentationFormat>
  <Paragraphs>1511</Paragraphs>
  <Slides>53</Slides>
  <Notes>1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53</vt:i4>
      </vt:variant>
    </vt:vector>
  </HeadingPairs>
  <TitlesOfParts>
    <vt:vector size="54" baseType="lpstr">
      <vt:lpstr>Office Theme</vt:lpstr>
      <vt:lpstr>Students’ Performance in  GCE (O/L) 2017 – Valikamam Zone</vt:lpstr>
      <vt:lpstr>Objectives</vt:lpstr>
      <vt:lpstr>For your consideration….</vt:lpstr>
      <vt:lpstr>Key Questions….</vt:lpstr>
      <vt:lpstr>Evidence 1 : Overall Performance of Districts </vt:lpstr>
      <vt:lpstr>Présentation PowerPoint</vt:lpstr>
      <vt:lpstr>Présentation PowerPoint</vt:lpstr>
      <vt:lpstr>Présentation PowerPoint</vt:lpstr>
      <vt:lpstr>Evidence 2 : Performance during last four years</vt:lpstr>
      <vt:lpstr>Présentation PowerPoint</vt:lpstr>
      <vt:lpstr>Présentation PowerPoint</vt:lpstr>
      <vt:lpstr>Présentation PowerPoint</vt:lpstr>
      <vt:lpstr>% change in performance wrt National</vt:lpstr>
      <vt:lpstr>Evidence 4 : Performance in Jaffna District </vt:lpstr>
      <vt:lpstr>Of the 10,289 students who sit OL in 2017  </vt:lpstr>
      <vt:lpstr>Evidence 5 : Performance in Valikamam Education Zone </vt:lpstr>
      <vt:lpstr>Overall Forecast on Performance in GCE O/L in 2017 (Valikamam Zone Only) </vt:lpstr>
      <vt:lpstr>Overall Performance in OL 2017 (Rate of Students not qualified for AL/Unsuccesful )</vt:lpstr>
      <vt:lpstr>Critical 18 schools for enhancing the performance of Valikamam zone in qualifying A/L through OL in 2017</vt:lpstr>
      <vt:lpstr>Unsuccessful in OL 2017 – Valikamam Zone </vt:lpstr>
      <vt:lpstr>Different Scenarios in Valikamam Zone and Overall Rank of Jaffna District in 2017</vt:lpstr>
      <vt:lpstr>Forecast 2017 – Based on Performance % </vt:lpstr>
      <vt:lpstr>Forecasted Performance in O/L Mathematics in 2017</vt:lpstr>
      <vt:lpstr>Critical 18 schools for enhancing the performance of Valikamam zone in Mathematics at OL 2017</vt:lpstr>
      <vt:lpstr>Forecasted Unsuccessful candidates in OL Mathematics - 2017</vt:lpstr>
      <vt:lpstr>Forecasted Performance in Tamil in OL 2017 </vt:lpstr>
      <vt:lpstr>Critical 12 schools for enhancing performance of Valikamam zone in Tamil at OL 2017</vt:lpstr>
      <vt:lpstr>Forecasted Unsuccessful candidates in OL Tamil - 2017</vt:lpstr>
      <vt:lpstr>Forecasted Performance in Science in OL 2017 </vt:lpstr>
      <vt:lpstr>Critical 13 schools for enhancing performance in Valikamam zone in Science at OL 2017</vt:lpstr>
      <vt:lpstr>Forecasted Unsuccessful candidates in OL Science - 2017</vt:lpstr>
      <vt:lpstr>Forecasted Performance in English - OL 2017 </vt:lpstr>
      <vt:lpstr>Critical 17 schools for enhancing performance in Valikamam zone in English at OL 2017</vt:lpstr>
      <vt:lpstr>Forecasted Unsuccessful candidates in OL English - 2017</vt:lpstr>
      <vt:lpstr>Forecasted Performance to follow Science and Maths streams in AL through OL 2017 </vt:lpstr>
      <vt:lpstr>Critical 14 schools for enhancing performance in Valikamam zone in students eligibility to follow Maths and Science streams in AL</vt:lpstr>
      <vt:lpstr>Forecasted Unsuccessful candidates who wont be eligible for Maths and Science streams in AL through OL 2017</vt:lpstr>
      <vt:lpstr>Conclusion 1 : Which are the critical “schools” to focus to enhance overall performance in OL 2017 in Valikamam zone (Highest Number of Failed Students)</vt:lpstr>
      <vt:lpstr>Which are the critical “schools” to focus to enhance overall performance in OL 2017 in Valikamam zone (Highest Number of Failed Students)</vt:lpstr>
      <vt:lpstr>Criteria Used </vt:lpstr>
      <vt:lpstr>Grading of Schools – Valikamam Zone (in terms of No of Failed Students ) </vt:lpstr>
      <vt:lpstr>Présentation PowerPoint</vt:lpstr>
      <vt:lpstr>Présentation PowerPoint</vt:lpstr>
      <vt:lpstr>Présentation PowerPoint</vt:lpstr>
      <vt:lpstr>Conclusion 2 : Which are the critical “schools” to focus for enhancing the quality of education in Valikamam zone (Highest % of Failure )</vt:lpstr>
      <vt:lpstr>Which are the critical “schools” to focus for enhancing the quality of education in Jaffna zone (Highest % of Failure )</vt:lpstr>
      <vt:lpstr>Criteria Used </vt:lpstr>
      <vt:lpstr>Grading of Schools – Valikamam Zone (in terms of % of Failed Students ) </vt:lpstr>
      <vt:lpstr>Présentation PowerPoint</vt:lpstr>
      <vt:lpstr>Présentation PowerPoint</vt:lpstr>
      <vt:lpstr>Présentation PowerPoint</vt:lpstr>
      <vt:lpstr>Our Recommendations</vt:lpstr>
      <vt:lpstr>Thank You 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 on Performance in GCE (O/L) in 2017</dc:title>
  <dc:creator>Subakaran Arumaithurai</dc:creator>
  <cp:lastModifiedBy>sankeetB</cp:lastModifiedBy>
  <cp:revision>79</cp:revision>
  <dcterms:created xsi:type="dcterms:W3CDTF">2017-02-11T00:27:30Z</dcterms:created>
  <dcterms:modified xsi:type="dcterms:W3CDTF">2017-04-06T08:15:14Z</dcterms:modified>
</cp:coreProperties>
</file>